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6221E02-25CB-4963-84BC-0813985E7D90}" type="datetimeFigureOut">
              <a:rPr lang="pl-PL" smtClean="0"/>
              <a:pPr/>
              <a:t>2018-05-16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15616" y="571480"/>
            <a:ext cx="7776864" cy="1470025"/>
          </a:xfrm>
        </p:spPr>
        <p:txBody>
          <a:bodyPr>
            <a:normAutofit/>
          </a:bodyPr>
          <a:lstStyle/>
          <a:p>
            <a:r>
              <a:rPr lang="pl-PL" dirty="0" smtClean="0"/>
              <a:t>Projekt z ZUS </a:t>
            </a:r>
            <a:br>
              <a:rPr lang="pl-PL" dirty="0" smtClean="0"/>
            </a:br>
            <a:r>
              <a:rPr lang="pl-PL" dirty="0" smtClean="0"/>
              <a:t>Dlaczego ubezpieczenia są ważne?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603272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sz="2400" dirty="0" smtClean="0"/>
          </a:p>
          <a:p>
            <a:r>
              <a:rPr lang="pl-PL" sz="2400" dirty="0" smtClean="0">
                <a:solidFill>
                  <a:schemeClr val="accent5">
                    <a:lumMod val="75000"/>
                  </a:schemeClr>
                </a:solidFill>
              </a:rPr>
              <a:t>Autorzy:</a:t>
            </a:r>
          </a:p>
          <a:p>
            <a:r>
              <a:rPr lang="pl-PL" sz="2400" dirty="0" smtClean="0"/>
              <a:t>Jakub Pietruszewski </a:t>
            </a:r>
            <a:br>
              <a:rPr lang="pl-PL" sz="2400" dirty="0" smtClean="0"/>
            </a:br>
            <a:r>
              <a:rPr lang="pl-PL" sz="2400" dirty="0" smtClean="0"/>
              <a:t>Filip Bromirski</a:t>
            </a:r>
            <a:br>
              <a:rPr lang="pl-PL" sz="2400" dirty="0" smtClean="0"/>
            </a:br>
            <a:r>
              <a:rPr lang="pl-PL" sz="2400" dirty="0" smtClean="0"/>
              <a:t>Kacper Szymański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2400" dirty="0" smtClean="0"/>
              <a:t>Łukasz Meler</a:t>
            </a:r>
          </a:p>
          <a:p>
            <a:r>
              <a:rPr lang="pl-PL" sz="2400" dirty="0" smtClean="0"/>
              <a:t>        </a:t>
            </a:r>
            <a:r>
              <a:rPr lang="pl-PL" sz="2400" dirty="0" smtClean="0">
                <a:solidFill>
                  <a:schemeClr val="bg2">
                    <a:lumMod val="50000"/>
                  </a:schemeClr>
                </a:solidFill>
              </a:rPr>
              <a:t>Szkoła Podstawowa w Karnkowie 87-600 Lipno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Dlaczego ubezpieczenia społeczne są ważne ?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b="1" dirty="0"/>
              <a:t>We wszystkich krajach Unii Europejskiej mamy obowiązkowe ubezpieczenia społeczne, a są one po to, aby w pewnych sytuacjach życiowych obywatele nie znaleźli się bez pomocy. Dla każdego człowieka ryzyko ich wystąpienia może być inne. Jedni płacą składki przez całe życie i nigdy nie chorują, a innych okoliczności zmuszają do ciągłego korzystania ze wspólnych środków.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4348" y="1000108"/>
            <a:ext cx="7467600" cy="4873752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r>
              <a:rPr lang="pl-PL" altLang="pl-PL" sz="4000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Nowoczesne Państwo dba</a:t>
            </a:r>
          </a:p>
          <a:p>
            <a:pPr algn="ctr">
              <a:spcBef>
                <a:spcPct val="0"/>
              </a:spcBef>
              <a:buNone/>
            </a:pPr>
            <a:r>
              <a:rPr lang="pl-PL" altLang="pl-PL" sz="4000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o słabszych i potrzebujących, </a:t>
            </a:r>
          </a:p>
          <a:p>
            <a:pPr algn="ctr">
              <a:spcBef>
                <a:spcPct val="0"/>
              </a:spcBef>
              <a:buNone/>
            </a:pPr>
            <a:r>
              <a:rPr lang="pl-PL" altLang="pl-PL" sz="4000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dlatego </a:t>
            </a:r>
          </a:p>
          <a:p>
            <a:pPr algn="ctr">
              <a:spcBef>
                <a:spcPct val="0"/>
              </a:spcBef>
              <a:buNone/>
            </a:pPr>
            <a:r>
              <a:rPr lang="pl-PL" altLang="pl-PL" sz="4000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wprowadza</a:t>
            </a:r>
          </a:p>
          <a:p>
            <a:pPr algn="ctr">
              <a:buFont typeface="Arial" charset="0"/>
              <a:buNone/>
            </a:pPr>
            <a:r>
              <a:rPr lang="pl-PL" altLang="pl-PL" sz="4000" dirty="0" smtClean="0">
                <a:solidFill>
                  <a:srgbClr val="FF6600"/>
                </a:solidFill>
              </a:rPr>
              <a:t>powszechne i obowiązkowe</a:t>
            </a:r>
          </a:p>
          <a:p>
            <a:pPr algn="ctr">
              <a:buFont typeface="Arial" charset="0"/>
              <a:buNone/>
            </a:pPr>
            <a:r>
              <a:rPr lang="pl-PL" altLang="pl-PL" sz="4000" dirty="0" smtClean="0">
                <a:solidFill>
                  <a:srgbClr val="FF6600"/>
                </a:solidFill>
              </a:rPr>
              <a:t>ubezpieczenia społeczne.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200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>Ubezpieczenia społeczne</a:t>
            </a:r>
            <a:br>
              <a:rPr lang="pl-PL" sz="3200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pl-PL" altLang="pl-PL" dirty="0" smtClean="0">
                <a:solidFill>
                  <a:srgbClr val="254061"/>
                </a:solidFill>
              </a:rPr>
              <a:t>Ich głównym celem jest zapewnić bezpieczeństwo materialne:</a:t>
            </a:r>
          </a:p>
          <a:p>
            <a:pPr marL="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pl-PL" altLang="pl-PL" dirty="0" smtClean="0">
                <a:solidFill>
                  <a:srgbClr val="254061"/>
                </a:solidFill>
              </a:rPr>
              <a:t>osobom chorym, </a:t>
            </a:r>
          </a:p>
          <a:p>
            <a:pPr marL="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pl-PL" altLang="pl-PL" dirty="0" smtClean="0">
                <a:solidFill>
                  <a:srgbClr val="254061"/>
                </a:solidFill>
              </a:rPr>
              <a:t>ofiarom wypadków, </a:t>
            </a:r>
          </a:p>
          <a:p>
            <a:pPr marL="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pl-PL" altLang="pl-PL" dirty="0" smtClean="0">
                <a:solidFill>
                  <a:srgbClr val="254061"/>
                </a:solidFill>
              </a:rPr>
              <a:t>osobom niezdolnym do pracy, </a:t>
            </a:r>
          </a:p>
          <a:p>
            <a:pPr marL="0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pl-PL" altLang="pl-PL" dirty="0" smtClean="0">
                <a:solidFill>
                  <a:srgbClr val="254061"/>
                </a:solidFill>
              </a:rPr>
              <a:t>osobom starszym.</a:t>
            </a:r>
          </a:p>
          <a:p>
            <a:pPr marL="0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pl-PL" altLang="pl-PL" dirty="0" smtClean="0">
              <a:solidFill>
                <a:srgbClr val="254061"/>
              </a:solidFill>
            </a:endParaRPr>
          </a:p>
          <a:p>
            <a:pPr marL="0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pl-PL" altLang="pl-PL" dirty="0" smtClean="0">
                <a:solidFill>
                  <a:srgbClr val="254061"/>
                </a:solidFill>
              </a:rPr>
              <a:t>Wypłaty z tych ubezpieczeń mogą być krótkoterminowe, np. zasiłek chorobowy, </a:t>
            </a:r>
            <a:br>
              <a:rPr lang="pl-PL" altLang="pl-PL" dirty="0" smtClean="0">
                <a:solidFill>
                  <a:srgbClr val="254061"/>
                </a:solidFill>
              </a:rPr>
            </a:br>
            <a:r>
              <a:rPr lang="pl-PL" altLang="pl-PL" dirty="0" smtClean="0">
                <a:solidFill>
                  <a:srgbClr val="254061"/>
                </a:solidFill>
              </a:rPr>
              <a:t>lub długoterminowe, </a:t>
            </a:r>
            <a:br>
              <a:rPr lang="pl-PL" altLang="pl-PL" dirty="0" smtClean="0">
                <a:solidFill>
                  <a:srgbClr val="254061"/>
                </a:solidFill>
              </a:rPr>
            </a:br>
            <a:r>
              <a:rPr lang="pl-PL" altLang="pl-PL" dirty="0" smtClean="0">
                <a:solidFill>
                  <a:srgbClr val="254061"/>
                </a:solidFill>
              </a:rPr>
              <a:t>np. emerytura.</a:t>
            </a:r>
          </a:p>
          <a:p>
            <a:pPr marL="0">
              <a:lnSpc>
                <a:spcPct val="90000"/>
              </a:lnSpc>
            </a:pPr>
            <a:endParaRPr lang="pl-PL" altLang="pl-PL" sz="2800" dirty="0" smtClean="0">
              <a:solidFill>
                <a:srgbClr val="254061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>Uczestnicy powszechnego systemu ubezpieczeń społecznych to:</a:t>
            </a:r>
            <a:br>
              <a:rPr lang="pl-PL" sz="2800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rgbClr val="DA1443"/>
                </a:solidFill>
              </a:rPr>
              <a:t>UBEZPIECZENI: </a:t>
            </a:r>
            <a:r>
              <a:rPr lang="pl-PL" sz="2000" dirty="0" smtClean="0"/>
              <a:t>15,1 mln </a:t>
            </a:r>
            <a:br>
              <a:rPr lang="pl-PL" sz="2000" dirty="0" smtClean="0"/>
            </a:br>
            <a:r>
              <a:rPr lang="pl-PL" sz="2000" dirty="0" smtClean="0"/>
              <a:t>(np. pracownicy) </a:t>
            </a:r>
          </a:p>
          <a:p>
            <a:endParaRPr lang="pl-PL" sz="2800" dirty="0" smtClean="0"/>
          </a:p>
          <a:p>
            <a:r>
              <a:rPr lang="pl-PL" sz="2800" dirty="0" smtClean="0">
                <a:solidFill>
                  <a:srgbClr val="F98607"/>
                </a:solidFill>
              </a:rPr>
              <a:t>ŚWIADCZENIOBIORCY</a:t>
            </a:r>
          </a:p>
          <a:p>
            <a:pPr algn="ctr">
              <a:defRPr/>
            </a:pPr>
            <a:r>
              <a:rPr lang="pl-PL" sz="2000" spc="-20" dirty="0" smtClean="0"/>
              <a:t>7,4 mln  (np. emeryci, renciści)</a:t>
            </a:r>
          </a:p>
          <a:p>
            <a:pPr algn="ctr">
              <a:defRPr/>
            </a:pPr>
            <a:r>
              <a:rPr lang="pl-PL" sz="2000" spc="-20" dirty="0" smtClean="0"/>
              <a:t>1,2 mln (inne osoby, które dostają zasiłki chorobowe, macierzyńskie itp.)</a:t>
            </a:r>
          </a:p>
          <a:p>
            <a:pPr algn="ctr">
              <a:defRPr/>
            </a:pPr>
            <a:endParaRPr lang="pl-PL" sz="2000" u="sng" spc="-20" dirty="0" smtClean="0"/>
          </a:p>
          <a:p>
            <a:r>
              <a:rPr lang="pl-PL" altLang="pl-PL" sz="2800" dirty="0" smtClean="0">
                <a:solidFill>
                  <a:schemeClr val="tx2">
                    <a:lumMod val="50000"/>
                  </a:schemeClr>
                </a:solidFill>
              </a:rPr>
              <a:t>PŁATNICY</a:t>
            </a:r>
          </a:p>
          <a:p>
            <a:r>
              <a:rPr lang="pl-PL" sz="2000" dirty="0" smtClean="0"/>
              <a:t>2,0 mln</a:t>
            </a:r>
            <a:br>
              <a:rPr lang="pl-PL" sz="2000" dirty="0" smtClean="0"/>
            </a:br>
            <a:r>
              <a:rPr lang="pl-PL" sz="2000" dirty="0" smtClean="0"/>
              <a:t>(np. pracodawcy, przedsiębiorcy)</a:t>
            </a:r>
          </a:p>
          <a:p>
            <a:endParaRPr lang="pl-PL" sz="2800" dirty="0" smtClean="0"/>
          </a:p>
          <a:p>
            <a:endParaRPr lang="pl-PL" dirty="0" smtClean="0">
              <a:solidFill>
                <a:srgbClr val="DA1443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7467600" cy="928694"/>
          </a:xfrm>
        </p:spPr>
        <p:txBody>
          <a:bodyPr>
            <a:normAutofit fontScale="90000"/>
          </a:bodyPr>
          <a:lstStyle/>
          <a:p>
            <a:r>
              <a:rPr lang="pl-PL" sz="3200" dirty="0" smtClean="0"/>
              <a:t/>
            </a:r>
            <a:br>
              <a:rPr lang="pl-PL" sz="3200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>                               Co to znaczy?</a:t>
            </a:r>
          </a:p>
          <a:p>
            <a:pPr marL="72000">
              <a:defRPr/>
            </a:pPr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ZUS </a:t>
            </a:r>
            <a:r>
              <a:rPr lang="pl-PL" dirty="0" smtClean="0">
                <a:solidFill>
                  <a:srgbClr val="F98607"/>
                </a:solidFill>
              </a:rPr>
              <a:t>nie ma wpływu </a:t>
            </a:r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na wysokość , które wypłaca świadczeń ale </a:t>
            </a:r>
            <a:r>
              <a:rPr lang="pl-PL" dirty="0" smtClean="0"/>
              <a:t>ZUS musi prawidłowo wyliczyć i wypłacić te świadczenia.</a:t>
            </a:r>
          </a:p>
          <a:p>
            <a:pPr marL="72000">
              <a:defRPr/>
            </a:pPr>
            <a:endParaRPr lang="pl-PL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2000">
              <a:defRPr/>
            </a:pPr>
            <a:endParaRPr lang="pl-PL" dirty="0" smtClean="0">
              <a:solidFill>
                <a:srgbClr val="F98607"/>
              </a:solidFill>
            </a:endParaRPr>
          </a:p>
          <a:p>
            <a:pPr>
              <a:defRPr/>
            </a:pPr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ZUS </a:t>
            </a:r>
            <a:r>
              <a:rPr lang="pl-PL" dirty="0" smtClean="0">
                <a:solidFill>
                  <a:srgbClr val="F98607"/>
                </a:solidFill>
              </a:rPr>
              <a:t>nie ma wpływu </a:t>
            </a:r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na wysokość składek na ubezpieczenia ,ale </a:t>
            </a:r>
            <a:r>
              <a:rPr lang="pl-PL" dirty="0" smtClean="0"/>
              <a:t>ZUS musi zbierać i zapisywać te składki.</a:t>
            </a:r>
          </a:p>
          <a:p>
            <a:pPr>
              <a:defRPr/>
            </a:pPr>
            <a:endParaRPr lang="pl-PL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2000">
              <a:defRPr/>
            </a:pPr>
            <a:endParaRPr lang="pl-PL" dirty="0" smtClean="0">
              <a:solidFill>
                <a:srgbClr val="F98607"/>
              </a:solidFill>
            </a:endParaRP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857224" y="285728"/>
            <a:ext cx="707236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 smtClean="0"/>
              <a:t>ZUS </a:t>
            </a:r>
            <a:r>
              <a:rPr lang="pl-PL" sz="2800" dirty="0" smtClean="0">
                <a:solidFill>
                  <a:srgbClr val="F98607"/>
                </a:solidFill>
              </a:rPr>
              <a:t>nie tworzy prawa</a:t>
            </a:r>
            <a:r>
              <a:rPr lang="pl-PL" sz="2800" dirty="0" smtClean="0"/>
              <a:t>, nie ustala zasad systemu ubezpieczeń społecznych.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r>
              <a:rPr lang="pl-PL" altLang="pl-PL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Osoby pracujące i niepracujące ,Jakie mają </a:t>
            </a:r>
            <a:br>
              <a:rPr lang="pl-PL" altLang="pl-PL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altLang="pl-PL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źródła utrzymania? </a:t>
            </a: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/>
            </a:r>
            <a:b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500"/>
              </a:spcBef>
              <a:defRPr/>
            </a:pP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>Emerytura- </a:t>
            </a:r>
            <a:r>
              <a:rPr lang="pl-PL" altLang="pl-PL" dirty="0" smtClean="0">
                <a:solidFill>
                  <a:srgbClr val="004077"/>
                </a:solidFill>
              </a:rPr>
              <a:t>ma zabezpieczyć utrzymanie na starość, </a:t>
            </a:r>
            <a:r>
              <a:rPr lang="pl-PL" altLang="pl-PL" dirty="0" smtClean="0">
                <a:solidFill>
                  <a:srgbClr val="004077"/>
                </a:solidFill>
              </a:rPr>
              <a:t>gdy </a:t>
            </a:r>
            <a:r>
              <a:rPr lang="pl-PL" altLang="pl-PL" dirty="0" smtClean="0">
                <a:solidFill>
                  <a:srgbClr val="004077"/>
                </a:solidFill>
              </a:rPr>
              <a:t>nie można już pracować.</a:t>
            </a:r>
            <a:endParaRPr lang="pl-PL" altLang="pl-PL" sz="2800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pPr indent="-342900">
              <a:spcBef>
                <a:spcPts val="500"/>
              </a:spcBef>
              <a:defRPr/>
            </a:pPr>
            <a:r>
              <a:rPr lang="pl-PL" i="1" spc="300" dirty="0" smtClean="0">
                <a:solidFill>
                  <a:schemeClr val="tx2">
                    <a:lumMod val="50000"/>
                  </a:schemeClr>
                </a:solidFill>
                <a:effectLst>
                  <a:outerShdw blurRad="63500" dist="76200" dir="4800000" algn="t" rotWithShape="0">
                    <a:srgbClr val="005DA8">
                      <a:alpha val="25000"/>
                    </a:srgbClr>
                  </a:outerShdw>
                </a:effectLst>
              </a:rPr>
              <a:t>Solidaryzm – zasada umowy międzypokoleniowej ,czyli </a:t>
            </a:r>
            <a:r>
              <a:rPr lang="pl-PL" altLang="pl-PL" dirty="0" smtClean="0">
                <a:solidFill>
                  <a:schemeClr val="accent1">
                    <a:lumMod val="50000"/>
                  </a:schemeClr>
                </a:solidFill>
              </a:rPr>
              <a:t>Pieniądze ze składek  wpłacanych przez osoby, które teraz pracują, a ZUS wypłaca jako świadczenia </a:t>
            </a:r>
            <a:r>
              <a:rPr lang="pl-PL" altLang="pl-PL" dirty="0" smtClean="0">
                <a:solidFill>
                  <a:schemeClr val="accent1">
                    <a:lumMod val="50000"/>
                  </a:schemeClr>
                </a:solidFill>
              </a:rPr>
              <a:t>dla </a:t>
            </a:r>
            <a:r>
              <a:rPr lang="pl-PL" altLang="pl-PL" dirty="0" smtClean="0">
                <a:solidFill>
                  <a:schemeClr val="accent1">
                    <a:lumMod val="50000"/>
                  </a:schemeClr>
                </a:solidFill>
              </a:rPr>
              <a:t>obecnych emerytów.</a:t>
            </a:r>
          </a:p>
          <a:p>
            <a:pPr indent="-342900">
              <a:spcBef>
                <a:spcPts val="500"/>
              </a:spcBef>
              <a:defRPr/>
            </a:pPr>
            <a:endParaRPr lang="pl-PL" altLang="pl-PL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indent="-342900">
              <a:spcBef>
                <a:spcPts val="500"/>
              </a:spcBef>
              <a:defRPr/>
            </a:pPr>
            <a:endParaRPr lang="pl-PL" altLang="pl-PL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i="1" spc="300" dirty="0" smtClean="0">
              <a:solidFill>
                <a:schemeClr val="tx2">
                  <a:lumMod val="50000"/>
                </a:schemeClr>
              </a:solidFill>
              <a:effectLst>
                <a:outerShdw blurRad="63500" dist="76200" dir="4800000" algn="t" rotWithShape="0">
                  <a:srgbClr val="005DA8">
                    <a:alpha val="25000"/>
                  </a:srgbClr>
                </a:outerShdw>
              </a:effectLst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 smtClean="0">
              <a:solidFill>
                <a:srgbClr val="004077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1472" y="571480"/>
            <a:ext cx="7467600" cy="4873752"/>
          </a:xfrm>
        </p:spPr>
        <p:txBody>
          <a:bodyPr/>
          <a:lstStyle/>
          <a:p>
            <a:r>
              <a:rPr lang="pl-PL" dirty="0" smtClean="0"/>
              <a:t>Podsumowując :</a:t>
            </a:r>
          </a:p>
          <a:p>
            <a:endParaRPr lang="pl-PL" dirty="0" smtClean="0"/>
          </a:p>
          <a:p>
            <a:r>
              <a:rPr lang="pl-PL" dirty="0" smtClean="0"/>
              <a:t>UBEZPIECZENIA SĄ WAŻNE !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</TotalTime>
  <Words>223</Words>
  <Application>Microsoft Office PowerPoint</Application>
  <PresentationFormat>Pokaz na ekranie (4:3)</PresentationFormat>
  <Paragraphs>101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Przesilenie</vt:lpstr>
      <vt:lpstr>Projekt z ZUS  Dlaczego ubezpieczenia są ważne?</vt:lpstr>
      <vt:lpstr>Dlaczego ubezpieczenia społeczne są ważne ? </vt:lpstr>
      <vt:lpstr>Slajd 3</vt:lpstr>
      <vt:lpstr>Ubezpieczenia społeczne </vt:lpstr>
      <vt:lpstr>Uczestnicy powszechnego systemu ubezpieczeń społecznych to: </vt:lpstr>
      <vt:lpstr> </vt:lpstr>
      <vt:lpstr>                                                                  Osoby pracujące i niepracujące ,Jakie mają  źródła utrzymania?  </vt:lpstr>
      <vt:lpstr>Slajd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z ZUS  Dlaczego ubezpieczenia są ważne?</dc:title>
  <cp:lastModifiedBy>Aqua</cp:lastModifiedBy>
  <cp:revision>3</cp:revision>
  <dcterms:modified xsi:type="dcterms:W3CDTF">2018-05-16T09:02:27Z</dcterms:modified>
</cp:coreProperties>
</file>