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08" r:id="rId2"/>
    <p:sldId id="407" r:id="rId3"/>
    <p:sldId id="434" r:id="rId4"/>
    <p:sldId id="421" r:id="rId5"/>
    <p:sldId id="422" r:id="rId6"/>
    <p:sldId id="420" r:id="rId7"/>
    <p:sldId id="425" r:id="rId8"/>
    <p:sldId id="423" r:id="rId9"/>
    <p:sldId id="426" r:id="rId10"/>
    <p:sldId id="427" r:id="rId11"/>
    <p:sldId id="428" r:id="rId12"/>
    <p:sldId id="429" r:id="rId13"/>
    <p:sldId id="424" r:id="rId14"/>
    <p:sldId id="430" r:id="rId15"/>
    <p:sldId id="432" r:id="rId16"/>
    <p:sldId id="431" r:id="rId17"/>
    <p:sldId id="433" r:id="rId18"/>
    <p:sldId id="419" r:id="rId19"/>
  </p:sldIdLst>
  <p:sldSz cx="9144000" cy="6858000" type="screen4x3"/>
  <p:notesSz cx="6797675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rgbClr val="0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  <a:srgbClr val="006600"/>
    <a:srgbClr val="000000"/>
    <a:srgbClr val="CC0000"/>
    <a:srgbClr val="990099"/>
    <a:srgbClr val="FF3300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53" autoAdjust="0"/>
    <p:restoredTop sz="96959" autoAdjust="0"/>
  </p:normalViewPr>
  <p:slideViewPr>
    <p:cSldViewPr>
      <p:cViewPr varScale="1">
        <p:scale>
          <a:sx n="106" d="100"/>
          <a:sy n="106" d="100"/>
        </p:scale>
        <p:origin x="-1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1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algn="l">
              <a:spcBef>
                <a:spcPct val="0"/>
              </a:spcBef>
              <a:defRPr sz="1200" b="0" u="sng">
                <a:solidFill>
                  <a:schemeClr val="tx1"/>
                </a:solidFill>
                <a:latin typeface="Times New Roman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defRPr sz="1200" b="0" u="sng">
                <a:solidFill>
                  <a:schemeClr val="tx1"/>
                </a:solidFill>
                <a:latin typeface="Times New Roman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50413"/>
            <a:ext cx="2946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  <a:spAutoFit/>
          </a:bodyPr>
          <a:lstStyle>
            <a:lvl1pPr algn="l">
              <a:spcBef>
                <a:spcPct val="0"/>
              </a:spcBef>
              <a:defRPr sz="1200" b="0" u="sng">
                <a:solidFill>
                  <a:schemeClr val="tx1"/>
                </a:solidFill>
                <a:latin typeface="Times New Roman CE" charset="-1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650413"/>
            <a:ext cx="29464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  <a:spAutoFit/>
          </a:bodyPr>
          <a:lstStyle>
            <a:lvl1pPr algn="r">
              <a:spcBef>
                <a:spcPct val="0"/>
              </a:spcBef>
              <a:defRPr sz="1200" b="0" u="sng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C389B55-D722-4670-A254-D8AC7A968C15}" type="slidenum">
              <a:rPr lang="pl-PL"/>
              <a:pPr>
                <a:defRPr/>
              </a:pPr>
              <a:t>‹#›</a:t>
            </a:fld>
            <a:endParaRPr lang="pl-PL">
              <a:latin typeface="Times New Roman CE" charset="-1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Arial C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Arial C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195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latin typeface="Arial CE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033EFA6-2E57-4FB6-BED5-F2A6612286C5}" type="slidenum">
              <a:rPr lang="pl-PL"/>
              <a:pPr>
                <a:defRPr/>
              </a:pPr>
              <a:t>‹#›</a:t>
            </a:fld>
            <a:endParaRPr lang="pl-PL">
              <a:latin typeface="Arial CE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967DF9C-5D7D-4C8E-9891-B9A0124A1F31}" type="slidenum">
              <a:rPr lang="pl-PL" smtClean="0">
                <a:latin typeface="Arial" charset="0"/>
              </a:rPr>
              <a:pPr/>
              <a:t>1</a:t>
            </a:fld>
            <a:endParaRPr lang="pl-PL" smtClean="0">
              <a:latin typeface="Arial CE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l-PL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6308725"/>
            <a:ext cx="9144000" cy="360363"/>
          </a:xfrm>
          <a:prstGeom prst="rect">
            <a:avLst/>
          </a:prstGeom>
          <a:solidFill>
            <a:srgbClr val="00886B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pl-PL" sz="1800" b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73463"/>
            <a:ext cx="9144000" cy="208756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pl-PL" sz="1800" b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6" name="Picture 6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1063625"/>
            <a:ext cx="24161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53975" y="4508500"/>
            <a:ext cx="9036050" cy="649288"/>
          </a:xfr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 lvl="0"/>
            <a:r>
              <a:rPr lang="pl-PL" noProof="0" smtClean="0"/>
              <a:t>Kliknij, aby edytować styl wzorca tytułu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7950" y="6334125"/>
            <a:ext cx="8928100" cy="3349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pl-PL" noProof="0" smtClean="0"/>
              <a:t>Kliknij, aby edytowaæ styl wzorca podtytu³u</a:t>
            </a:r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F6B65-281A-4F0A-8220-C9C835B8CEF5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075363" y="0"/>
            <a:ext cx="1989137" cy="63817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7950" y="0"/>
            <a:ext cx="5815013" cy="63817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3AD43-B058-42C2-A194-BDF3AA6769FF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ytuł, tekst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" y="0"/>
            <a:ext cx="7912100" cy="3603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107950" y="620713"/>
            <a:ext cx="3451225" cy="576103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3711575" y="620713"/>
            <a:ext cx="3451225" cy="280352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3711575" y="3576638"/>
            <a:ext cx="3451225" cy="280511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B0F91-FE74-4D35-BE5E-20BF2AB8ECD7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5A0F-1812-474D-8BE5-F23A700B7728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16FF0-AC4E-4DC2-B401-EEAEE961DAA5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7950" y="620713"/>
            <a:ext cx="3451225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711575" y="620713"/>
            <a:ext cx="3451225" cy="57610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1928E-2F23-40C9-BFE7-1645B4EBEBC5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E40F9-AA62-4236-8E61-0A46FF134ACA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8F9CE-5BF3-47B1-9C8E-8E93154309EC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EF813-B1D1-4C9F-BFE5-EFD8A92C9F9E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D0C13-7FA5-40EC-9B2A-EEC62D01E8A8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C8913-D057-48D5-BB08-12125B4AC933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079500" y="1358900"/>
            <a:ext cx="69977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pl-PL" sz="1800" b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8243888" cy="404813"/>
          </a:xfrm>
          <a:prstGeom prst="rect">
            <a:avLst/>
          </a:prstGeom>
          <a:solidFill>
            <a:srgbClr val="006A53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pl-PL" sz="1800" b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79121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Podsumowanie 2006 roku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620713"/>
            <a:ext cx="7054850" cy="576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/>
          </a:p>
          <a:p>
            <a:pPr lvl="0"/>
            <a:r>
              <a:rPr lang="pl-PL" smtClean="0"/>
              <a:t>Kliknij, aby edytowaæ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588" y="549275"/>
            <a:ext cx="9142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pl-PL"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998C7F8-2034-4938-A678-469ADC282805}" type="slidenum">
              <a:rPr lang="pl-PL"/>
              <a:pPr>
                <a:defRPr/>
              </a:pPr>
              <a:t>‹#›</a:t>
            </a:fld>
            <a:endParaRPr lang="pl-PL">
              <a:latin typeface="+mj-lt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074150" y="0"/>
            <a:ext cx="69850" cy="4048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pl-PL" sz="1800" b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34" name="Picture 10"/>
          <p:cNvPicPr>
            <a:picLocks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359775" y="61913"/>
            <a:ext cx="588963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685800" y="6019800"/>
            <a:ext cx="82296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2075" tIns="46038" rIns="92075" bIns="46038" anchor="b"/>
          <a:lstStyle/>
          <a:p>
            <a:pPr algn="ctr">
              <a:defRPr/>
            </a:pPr>
            <a:endParaRPr lang="pl-PL" sz="1000">
              <a:solidFill>
                <a:schemeClr val="tx1"/>
              </a:solidFill>
              <a:latin typeface="Arial CE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143000" y="6491288"/>
            <a:ext cx="7086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endParaRPr lang="pl-PL" sz="1800" b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9550"/>
            <a:ext cx="16002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0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pull dir="d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CE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00"/>
        </a:buClr>
        <a:buChar char="•"/>
        <a:defRPr sz="1400">
          <a:solidFill>
            <a:srgbClr val="000000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ymbol zastępczy numeru slajdu 1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01B3930-D48A-4976-A578-701B71EEE6F4}" type="slidenum">
              <a:rPr lang="pl-PL" smtClean="0">
                <a:latin typeface="Arial" charset="0"/>
              </a:rPr>
              <a:pPr/>
              <a:t>1</a:t>
            </a:fld>
            <a:endParaRPr lang="pl-PL" smtClean="0">
              <a:latin typeface="Arial CE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2519363"/>
            <a:ext cx="8066087" cy="1773237"/>
          </a:xfrm>
        </p:spPr>
        <p:txBody>
          <a:bodyPr lIns="91440" tIns="45720" rIns="91440" bIns="45720" anchor="b" anchorCtr="1"/>
          <a:lstStyle/>
          <a:p>
            <a:pPr eaLnBrk="1" hangingPunct="1"/>
            <a:r>
              <a:rPr lang="pl-PL" sz="3200" b="0" smtClean="0">
                <a:solidFill>
                  <a:srgbClr val="161616"/>
                </a:solidFill>
                <a:latin typeface="Arial" charset="0"/>
              </a:rPr>
              <a:t>Wybrane działania dotyczące zwalczania błędów i nadużyć w obszarze emerytalno-rentowym w obrębie Unii Europejskiej</a:t>
            </a:r>
            <a:r>
              <a:rPr lang="pl-PL" sz="3600" b="0" smtClean="0">
                <a:solidFill>
                  <a:srgbClr val="161616"/>
                </a:solidFill>
                <a:latin typeface="Arial" charset="0"/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09600" y="5516563"/>
            <a:ext cx="4322763" cy="685800"/>
          </a:xfrm>
        </p:spPr>
        <p:txBody>
          <a:bodyPr lIns="91440" tIns="45720" rIns="91440" bIns="45720"/>
          <a:lstStyle/>
          <a:p>
            <a:pPr marL="0" indent="0" algn="just" eaLnBrk="1" hangingPunct="1">
              <a:buFontTx/>
              <a:buNone/>
            </a:pPr>
            <a:r>
              <a:rPr lang="pl-PL" b="0" smtClean="0"/>
              <a:t>Andrzej Szybkie </a:t>
            </a:r>
          </a:p>
          <a:p>
            <a:pPr marL="0" indent="0" algn="just" eaLnBrk="1" hangingPunct="1">
              <a:buFontTx/>
              <a:buNone/>
            </a:pPr>
            <a:r>
              <a:rPr lang="pl-PL" b="0" smtClean="0"/>
              <a:t>Departament Rent Zagranicznych</a:t>
            </a:r>
          </a:p>
          <a:p>
            <a:pPr marL="0" indent="0" algn="just" eaLnBrk="1" hangingPunct="1">
              <a:buFontTx/>
              <a:buNone/>
            </a:pPr>
            <a:endParaRPr lang="pl-PL" sz="110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497138" y="822325"/>
            <a:ext cx="632301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200"/>
              <a:t>Departament Rent Zagranicznych</a:t>
            </a:r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838200"/>
            <a:ext cx="137160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588125" y="5681663"/>
            <a:ext cx="18526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1600"/>
              <a:t>czerwiec 2013</a:t>
            </a:r>
          </a:p>
        </p:txBody>
      </p:sp>
      <p:sp>
        <p:nvSpPr>
          <p:cNvPr id="6" name="Prostokąt 5"/>
          <p:cNvSpPr/>
          <p:nvPr/>
        </p:nvSpPr>
        <p:spPr bwMode="auto">
          <a:xfrm>
            <a:off x="609600" y="4581525"/>
            <a:ext cx="7707313" cy="5762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pl-PL" sz="1400">
              <a:solidFill>
                <a:srgbClr val="07014F"/>
              </a:solidFill>
              <a:latin typeface="Arial CE" charset="-18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549275"/>
            <a:ext cx="8135937" cy="5761038"/>
          </a:xfrm>
        </p:spPr>
        <p:txBody>
          <a:bodyPr/>
          <a:lstStyle/>
          <a:p>
            <a:pPr>
              <a:buFontTx/>
              <a:buNone/>
            </a:pPr>
            <a:r>
              <a:rPr lang="pl-PL" smtClean="0"/>
              <a:t>Decyzja H5 – wybrane postanowienia </a:t>
            </a:r>
          </a:p>
          <a:p>
            <a:endParaRPr lang="pl-PL" smtClean="0"/>
          </a:p>
          <a:p>
            <a:endParaRPr lang="pl-PL" b="0" smtClean="0"/>
          </a:p>
          <a:p>
            <a:r>
              <a:rPr lang="pl-PL" smtClean="0"/>
              <a:t> Dla celów prawidłowego wykonania rozporządzenia (WE) nr 883/2004 i rozporządzenia (WE) nr 987/2009 władze i instytucje państw członkowskich współpracują w zakresie zwalczania nadużyć i błędów.</a:t>
            </a:r>
          </a:p>
          <a:p>
            <a:r>
              <a:rPr lang="pl-PL" b="0" smtClean="0"/>
              <a:t>Raz w roku </a:t>
            </a:r>
            <a:r>
              <a:rPr lang="pl-PL" smtClean="0"/>
              <a:t>Komisja Administracyjna przeprowadza dyskusję dotyczącą współpracy w kwestiach nadużyć i błędów</a:t>
            </a:r>
            <a:r>
              <a:rPr lang="pl-PL" b="0" smtClean="0"/>
              <a:t>. Podstawą dyskusji będą dobrowolnie składane sprawozdania państw członkowskich na temat ich doświadczeń i postępów w tej dziedzinie. </a:t>
            </a:r>
          </a:p>
          <a:p>
            <a:r>
              <a:rPr lang="pl-PL" b="0" smtClean="0"/>
              <a:t>Państwa członkowskie wyznaczają </a:t>
            </a:r>
            <a:r>
              <a:rPr lang="pl-PL" smtClean="0"/>
              <a:t>osoby odpowiedzialne za kontakty</a:t>
            </a:r>
            <a:r>
              <a:rPr lang="pl-PL" b="0" smtClean="0"/>
              <a:t> w sprawie nadużyć i błędów, którym właściwe władze lub instytucje mogą zgłaszać ryzyko oszustw i nadużyć lub systematyczne trudności powodujące opóźnienia i błędy.</a:t>
            </a:r>
            <a:r>
              <a:rPr lang="pl-PL" smtClean="0"/>
              <a:t> </a:t>
            </a:r>
          </a:p>
          <a:p>
            <a:r>
              <a:rPr lang="pl-PL" b="0" smtClean="0"/>
              <a:t>W odniesieniu do współpracy w zakresie </a:t>
            </a:r>
            <a:r>
              <a:rPr lang="pl-PL" smtClean="0"/>
              <a:t>zgłaszania przypadków śmierci</a:t>
            </a:r>
            <a:r>
              <a:rPr lang="pl-PL" b="0" smtClean="0"/>
              <a:t>: </a:t>
            </a:r>
          </a:p>
          <a:p>
            <a:pPr lvl="1">
              <a:buFontTx/>
              <a:buAutoNum type="alphaLcParenR"/>
            </a:pPr>
            <a:r>
              <a:rPr lang="pl-PL" b="1" u="sng" smtClean="0"/>
              <a:t>państwa członkowskie</a:t>
            </a:r>
            <a:r>
              <a:rPr lang="pl-PL" smtClean="0"/>
              <a:t> za pośrednictwem Komisji Administracyjnej </a:t>
            </a:r>
            <a:r>
              <a:rPr lang="pl-PL" b="1" smtClean="0"/>
              <a:t>dzielą się</a:t>
            </a:r>
            <a:r>
              <a:rPr lang="pl-PL" smtClean="0"/>
              <a:t> </a:t>
            </a:r>
            <a:r>
              <a:rPr lang="pl-PL" b="1" smtClean="0"/>
              <a:t>innowacyjnymi praktykami</a:t>
            </a:r>
            <a:r>
              <a:rPr lang="pl-PL" smtClean="0"/>
              <a:t> wprowadzonymi w tej dziedzinie lub zgłaszają przeszkody w zapewnieniu współpracy w tej kwestii; </a:t>
            </a:r>
          </a:p>
          <a:p>
            <a:pPr lvl="1">
              <a:buFontTx/>
              <a:buAutoNum type="alphaLcParenR"/>
            </a:pPr>
            <a:r>
              <a:rPr lang="pl-PL" b="1" u="sng" smtClean="0"/>
              <a:t>państwa członkowskie</a:t>
            </a:r>
            <a:r>
              <a:rPr lang="pl-PL" b="1" smtClean="0"/>
              <a:t> poddają przeglądowi swoje praktyki w zakresie przeciwdziałania niezgłaszaniu śmierci w przypadkach trans-granicznych</a:t>
            </a:r>
            <a:r>
              <a:rPr lang="pl-PL" smtClean="0"/>
              <a:t>, aby działania te były możliwie jak najbardziej spójne z najlepszymi praktykami w tej dziedzinie. Listę zidentyfikowanych najlepszych praktyk zawiera załącznik 2. </a:t>
            </a:r>
          </a:p>
          <a:p>
            <a:pPr lvl="1">
              <a:buFontTx/>
              <a:buAutoNum type="alphaLcParenR"/>
            </a:pPr>
            <a:r>
              <a:rPr lang="pl-PL" smtClean="0"/>
              <a:t>Strona otrzymująca </a:t>
            </a:r>
            <a:r>
              <a:rPr lang="pl-PL" b="1" smtClean="0"/>
              <a:t>odpowiada, możliwie jak najszybciej, na wnioski</a:t>
            </a:r>
            <a:r>
              <a:rPr lang="pl-PL" smtClean="0"/>
              <a:t> ze strony instytucji lub właściwych władz o udzielenie informacji w sprawie zgłaszania przypadków śmierci.  </a:t>
            </a:r>
          </a:p>
        </p:txBody>
      </p:sp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7993063" cy="5761037"/>
          </a:xfrm>
        </p:spPr>
        <p:txBody>
          <a:bodyPr/>
          <a:lstStyle/>
          <a:p>
            <a:pPr lvl="3">
              <a:buFontTx/>
              <a:buNone/>
            </a:pPr>
            <a:r>
              <a:rPr lang="pl-PL" sz="1600" b="1" smtClean="0"/>
              <a:t>Wnioski o udzielenie informacji </a:t>
            </a:r>
          </a:p>
          <a:p>
            <a:pPr lvl="3">
              <a:buFontTx/>
              <a:buNone/>
            </a:pPr>
            <a:endParaRPr lang="pl-PL" sz="1600" b="1" smtClean="0"/>
          </a:p>
          <a:p>
            <a:pPr lvl="3"/>
            <a:r>
              <a:rPr lang="pl-PL" sz="1600" smtClean="0"/>
              <a:t>Uwzględniając wymóg przestrzegania przepisów wspólnotowych dotyczących ochrony osób fizycznych w zakresie przetwarzania danych osobowych i swobodnego przepływu tych danych, właściwe władze i instytucje współpracują w odpowiedzi na wnioski ze strony innych państw członkowskich o udzielenie informacji w celu zwalczania nadużyć i zapewnienia prawidłowego wykonania wspomnianych rozporządzeń. Przeprowadzają staranną ocenę sytuacji prawnej przed udzieleniem odpowiedzi odmownej na taki wniosek z powodu ochrony danych. </a:t>
            </a:r>
          </a:p>
          <a:p>
            <a:pPr lvl="3">
              <a:buFontTx/>
              <a:buNone/>
            </a:pPr>
            <a:endParaRPr lang="pl-PL" sz="1600" smtClean="0"/>
          </a:p>
          <a:p>
            <a:pPr lvl="3"/>
            <a:r>
              <a:rPr lang="pl-PL" sz="1600" smtClean="0"/>
              <a:t>Jeśli wniosek o udzielenie informacji w celu zwalczania nadużyć i błędów dotyczy danych związanych z wykonaniem rozporządzeń w sprawie koordynacji, ale nie zajmuje się nim bezpośrednio instytucja lub właściwy organ, wówczas ta instytucja lub właściwy organ </a:t>
            </a:r>
            <a:r>
              <a:rPr lang="pl-PL" sz="1600" b="1" smtClean="0"/>
              <a:t>pomagają</a:t>
            </a:r>
            <a:r>
              <a:rPr lang="pl-PL" sz="1600" smtClean="0"/>
              <a:t> instytucji lub organowi wnioskującemu </a:t>
            </a:r>
            <a:r>
              <a:rPr lang="pl-PL" sz="1600" b="1" smtClean="0"/>
              <a:t>w ustaleniu trzeciej strony, która jest właściwym źródłem informacji</a:t>
            </a:r>
            <a:r>
              <a:rPr lang="pl-PL" sz="1600" smtClean="0"/>
              <a:t>, oraz udzielają pomocy w prowadzeniu negocjacji z tą trzecią stroną. </a:t>
            </a:r>
          </a:p>
        </p:txBody>
      </p:sp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541338" y="620713"/>
            <a:ext cx="9290051" cy="5761037"/>
          </a:xfrm>
        </p:spPr>
        <p:txBody>
          <a:bodyPr/>
          <a:lstStyle/>
          <a:p>
            <a:pPr lvl="3">
              <a:buFontTx/>
              <a:buNone/>
            </a:pPr>
            <a:r>
              <a:rPr lang="pl-PL" sz="2000" i="1" smtClean="0"/>
              <a:t>	</a:t>
            </a:r>
            <a:r>
              <a:rPr lang="pl-PL" sz="2000" smtClean="0"/>
              <a:t>ZAŁĄCZNIK 2 do Decyzji H5</a:t>
            </a:r>
          </a:p>
          <a:p>
            <a:pPr lvl="3">
              <a:buFontTx/>
              <a:buNone/>
            </a:pPr>
            <a:endParaRPr lang="pl-PL" sz="2000" i="1" smtClean="0"/>
          </a:p>
          <a:p>
            <a:pPr lvl="3">
              <a:buFontTx/>
              <a:buNone/>
            </a:pPr>
            <a:r>
              <a:rPr lang="pl-PL" sz="2000" b="1" smtClean="0"/>
              <a:t>	Najlepsze praktyki w zakresie przeciwdziałania niezgłaszaniu trans-granicznych przypadków śmierci </a:t>
            </a:r>
          </a:p>
          <a:p>
            <a:pPr lvl="3"/>
            <a:endParaRPr lang="pl-PL" sz="2000" b="1" smtClean="0"/>
          </a:p>
          <a:p>
            <a:pPr lvl="4"/>
            <a:r>
              <a:rPr lang="pl-PL" sz="2000" smtClean="0"/>
              <a:t>Stworzenie systemu bezpośredniego zgłaszania przypadków śmierci przez państwo przyjmujące </a:t>
            </a:r>
          </a:p>
          <a:p>
            <a:pPr lvl="4"/>
            <a:r>
              <a:rPr lang="pl-PL" sz="2000" smtClean="0"/>
              <a:t>Porównywanie danych (data-matching) </a:t>
            </a:r>
          </a:p>
          <a:p>
            <a:pPr lvl="4"/>
            <a:r>
              <a:rPr lang="pl-PL" sz="2000" smtClean="0"/>
              <a:t>Występowanie do państwa przyjmującego z wnioskiem o przeprowadzenie kontroli administracyjnej </a:t>
            </a:r>
          </a:p>
          <a:p>
            <a:pPr lvl="4"/>
            <a:r>
              <a:rPr lang="pl-PL" sz="2000" smtClean="0"/>
              <a:t>Wzajemne udostępnianie zgłoszeń przypadków śmierci między instytucjami ochrony zdrowia </a:t>
            </a:r>
          </a:p>
          <a:p>
            <a:pPr lvl="4"/>
            <a:r>
              <a:rPr lang="pl-PL" sz="2000" smtClean="0"/>
              <a:t>Poświadczenie życia </a:t>
            </a:r>
          </a:p>
          <a:p>
            <a:pPr lvl="4"/>
            <a:r>
              <a:rPr lang="pl-PL" sz="2000" smtClean="0"/>
              <a:t>Bezpośrednia obecność fizyczna w państwie przyjmującym</a:t>
            </a:r>
          </a:p>
          <a:p>
            <a:pPr lvl="3">
              <a:buFontTx/>
              <a:buNone/>
            </a:pPr>
            <a:endParaRPr lang="pl-PL" sz="2000" smtClean="0"/>
          </a:p>
        </p:txBody>
      </p:sp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ymbol zastępczy numeru slajdu 5"/>
          <p:cNvSpPr txBox="1">
            <a:spLocks noGrp="1"/>
          </p:cNvSpPr>
          <p:nvPr/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fld id="{A8B5F5E9-CD6E-4487-B361-431B8EDBB341}" type="slidenum">
              <a:rPr lang="pl-PL" sz="1000">
                <a:solidFill>
                  <a:schemeClr val="tx1"/>
                </a:solidFill>
              </a:rPr>
              <a:pPr algn="ctr"/>
              <a:t>13</a:t>
            </a:fld>
            <a:endParaRPr lang="pl-PL" sz="1000">
              <a:solidFill>
                <a:schemeClr val="tx1"/>
              </a:solidFill>
              <a:latin typeface="Arial CE"/>
            </a:endParaRP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692150"/>
            <a:ext cx="7993063" cy="540067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pl-PL" sz="2800" smtClean="0"/>
              <a:t>Realizacja Decyzji H5 </a:t>
            </a:r>
          </a:p>
          <a:p>
            <a:pPr marL="0" indent="0" eaLnBrk="1" hangingPunct="1">
              <a:buFontTx/>
              <a:buNone/>
            </a:pPr>
            <a:endParaRPr lang="pl-PL" sz="2800" smtClean="0"/>
          </a:p>
          <a:p>
            <a:pPr marL="0" indent="0" eaLnBrk="1" hangingPunct="1">
              <a:buFontTx/>
              <a:buChar char="-"/>
            </a:pPr>
            <a:r>
              <a:rPr lang="pl-PL" sz="2800" b="0" smtClean="0"/>
              <a:t> bieżąca współpraca międzyinstytucjonalna, ustalenia z rozmów łącznikowych</a:t>
            </a:r>
          </a:p>
          <a:p>
            <a:pPr marL="0" indent="0" eaLnBrk="1" hangingPunct="1">
              <a:buFontTx/>
              <a:buChar char="-"/>
            </a:pPr>
            <a:endParaRPr lang="pl-PL" sz="2800" b="0" smtClean="0"/>
          </a:p>
          <a:p>
            <a:pPr marL="0" indent="0" eaLnBrk="1" hangingPunct="1">
              <a:buFontTx/>
              <a:buChar char="-"/>
            </a:pPr>
            <a:r>
              <a:rPr lang="pl-PL" sz="2800" b="0" smtClean="0"/>
              <a:t> porozumienia dotyczące współpracy, w tym dotyczące elektronicznej wymiany danych o zgonach emerytów i rencistów</a:t>
            </a:r>
          </a:p>
          <a:p>
            <a:pPr marL="0" indent="0" eaLnBrk="1" hangingPunct="1">
              <a:buFontTx/>
              <a:buChar char="-"/>
            </a:pPr>
            <a:endParaRPr lang="pl-PL" sz="2800" b="0" smtClean="0"/>
          </a:p>
          <a:p>
            <a:pPr marL="0" indent="0" eaLnBrk="1" hangingPunct="1">
              <a:buFontTx/>
              <a:buNone/>
            </a:pPr>
            <a:r>
              <a:rPr lang="pl-PL" sz="2800" b="0" smtClean="0"/>
              <a:t>-  projekty dotyczące wdrożenia Decyzji H5</a:t>
            </a:r>
          </a:p>
          <a:p>
            <a:pPr marL="0" indent="0" eaLnBrk="1" hangingPunct="1">
              <a:buFontTx/>
              <a:buNone/>
            </a:pPr>
            <a:r>
              <a:rPr lang="pl-PL" sz="2800" b="0" smtClean="0"/>
              <a:t>m.in. Projekt H5NCP</a:t>
            </a:r>
            <a:endParaRPr lang="pl-PL" sz="2400" b="0" smtClean="0"/>
          </a:p>
          <a:p>
            <a:pPr marL="0" indent="0" algn="ctr" eaLnBrk="1" hangingPunct="1">
              <a:buFontTx/>
              <a:buNone/>
            </a:pPr>
            <a:endParaRPr lang="pl-PL" sz="2800" b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7838" y="784225"/>
            <a:ext cx="8126412" cy="533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836613"/>
            <a:ext cx="7667625" cy="508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692150"/>
            <a:ext cx="7883525" cy="537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476250"/>
            <a:ext cx="8569325" cy="5761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mtClean="0"/>
              <a:t>	</a:t>
            </a:r>
            <a:r>
              <a:rPr lang="pl-PL" sz="1600" smtClean="0"/>
              <a:t>Działania w ZUS w obszarze emerytalno-rentowym dotyczące przeciwdziałania błędom i nadużyciom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60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smtClean="0"/>
              <a:t>Wdrażanie i rozwijanie zarządzania procesowego</a:t>
            </a:r>
            <a:r>
              <a:rPr lang="pl-PL" b="0" smtClean="0"/>
              <a:t> przy obsłudze spraw podlegających koordynacji UE – lepsza organizacja obsługi spraw = ograniczenie ryzyka błędów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l-PL" b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smtClean="0"/>
              <a:t>Zarządzanie ryzykiem</a:t>
            </a:r>
            <a:r>
              <a:rPr lang="pl-PL" b="0" smtClean="0"/>
              <a:t> = świadome podejście do występujących problemu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l-PL" b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smtClean="0"/>
              <a:t>Dokonywanie uzgodnień z zagranicznymi instytucjami łącznikowymi</a:t>
            </a:r>
            <a:r>
              <a:rPr lang="pl-PL" b="0" smtClean="0"/>
              <a:t> skutkujących ograniczeniem przypadków błędów i nadużyć – lepsza współpraca między instytucjami = ograniczenie nieprawidłowych informacji i niepewnych danych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b="0" smtClean="0"/>
              <a:t>	m.in.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200" smtClean="0"/>
              <a:t>Ustalanie </a:t>
            </a:r>
            <a:r>
              <a:rPr lang="pl-PL" sz="1200" b="1" smtClean="0"/>
              <a:t>osób do kontaktów</a:t>
            </a:r>
            <a:r>
              <a:rPr lang="pl-PL" sz="1200" smtClean="0"/>
              <a:t> międzyinstytucjonalnych = przyspieszenie obsługi spraw i uzyskiwania wyjaśnień kluczowych dla ich obsługi</a:t>
            </a:r>
          </a:p>
          <a:p>
            <a:pPr lvl="1">
              <a:lnSpc>
                <a:spcPct val="80000"/>
              </a:lnSpc>
              <a:buFontTx/>
              <a:buChar char="-"/>
            </a:pPr>
            <a:endParaRPr lang="pl-PL" sz="1200" smtClean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200" smtClean="0"/>
              <a:t>Ustalanie i przekazywania </a:t>
            </a:r>
            <a:r>
              <a:rPr lang="pl-PL" sz="1200" b="1" smtClean="0"/>
              <a:t>danych identyfikacyjnych </a:t>
            </a:r>
            <a:r>
              <a:rPr lang="pl-PL" sz="1200" smtClean="0"/>
              <a:t>dla instytucji zagranicznych oraz weryfikacja faktu pozostawania przy życiu na wniosek instytucji zagranicznych </a:t>
            </a:r>
          </a:p>
          <a:p>
            <a:pPr lvl="1">
              <a:lnSpc>
                <a:spcPct val="80000"/>
              </a:lnSpc>
              <a:buFontTx/>
              <a:buChar char="-"/>
            </a:pPr>
            <a:endParaRPr lang="pl-PL" sz="1200" smtClean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200" smtClean="0"/>
              <a:t>Uzyskiwanie </a:t>
            </a:r>
            <a:r>
              <a:rPr lang="pl-PL" sz="1200" b="1" smtClean="0"/>
              <a:t>dostępu do danych (systemów informatycznych) instytucji zagranicznych</a:t>
            </a:r>
            <a:r>
              <a:rPr lang="pl-PL" sz="1200" smtClean="0"/>
              <a:t>, np. do niemieckiego systemu EOA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l-PL" sz="1200" b="0" smtClean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200" smtClean="0"/>
              <a:t>Współpraca przy </a:t>
            </a:r>
            <a:r>
              <a:rPr lang="pl-PL" sz="1200" b="1" smtClean="0"/>
              <a:t>obsłudze akcji poświadczeń życia i zamieszkania</a:t>
            </a:r>
            <a:r>
              <a:rPr lang="pl-PL" sz="1200" smtClean="0"/>
              <a:t> = ułatwienia i wygoda dla klientów (m.in. ZUS potwierdza zagraniczne formularze Poświadczeń życia dla potrzeb wypłaty świadczeń zagranicznych)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1200" b="0" smtClean="0"/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pl-PL" sz="1200" b="1" smtClean="0"/>
              <a:t>Zawieranie porozumień z zagranicznymi instytucjami łącznikowymi dotyczących elektronicznej wymiany danych o zgonach</a:t>
            </a:r>
            <a:r>
              <a:rPr lang="pl-PL" sz="1200" smtClean="0"/>
              <a:t> (w najbliższych planach: Niemcy, Szwecja, Holandia, Wielka Brytania) = eliminacja wysyłki do klientów papierowych formularzy poświadczeń życia + weryfikacja faktu pozostawania przy życiu przez instytucje na podstawie oficjalnych rejestrów; instytucje dzielą się informacjami, bez angażowania klientów = ograniczenie biurokracji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l-PL" sz="1200" b="0" smtClean="0"/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b="0" smtClean="0"/>
              <a:t>Udział ZUS w projektach międzynarodowych, w tym w pracach projektu H5NCP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l-PL" smtClean="0"/>
          </a:p>
        </p:txBody>
      </p:sp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252413" y="620713"/>
            <a:ext cx="8423275" cy="576103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pl-PL" sz="4000" b="0" smtClean="0"/>
          </a:p>
          <a:p>
            <a:pPr marL="0" indent="0" eaLnBrk="1" hangingPunct="1">
              <a:buFontTx/>
              <a:buNone/>
            </a:pPr>
            <a:endParaRPr lang="pl-PL" sz="4000" b="0" smtClean="0"/>
          </a:p>
          <a:p>
            <a:pPr marL="0" indent="0" eaLnBrk="1" hangingPunct="1">
              <a:buFontTx/>
              <a:buNone/>
            </a:pPr>
            <a:endParaRPr lang="pl-PL" sz="4000" b="0" smtClean="0"/>
          </a:p>
          <a:p>
            <a:pPr marL="0" indent="0" algn="ctr" eaLnBrk="1" hangingPunct="1">
              <a:buFontTx/>
              <a:buNone/>
            </a:pPr>
            <a:r>
              <a:rPr lang="pl-PL" sz="4000" b="0" smtClean="0"/>
              <a:t>Dziękuję za uwagę</a:t>
            </a:r>
            <a:endParaRPr lang="pl-PL" sz="3200" b="0" smtClean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B37F0E-9F61-4FBF-A798-34E8FAA2932B}" type="slidenum">
              <a:rPr lang="pl-PL" smtClean="0"/>
              <a:pPr>
                <a:defRPr/>
              </a:pPr>
              <a:t>18</a:t>
            </a:fld>
            <a:endParaRPr lang="pl-PL">
              <a:latin typeface="+mj-lt"/>
            </a:endParaRPr>
          </a:p>
        </p:txBody>
      </p:sp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numeru slajdu 5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F8BEEF6-A2CC-4458-895C-8D211FBB06E7}" type="slidenum">
              <a:rPr lang="pl-PL" smtClean="0">
                <a:latin typeface="Arial" charset="0"/>
              </a:rPr>
              <a:pPr/>
              <a:t>2</a:t>
            </a:fld>
            <a:endParaRPr lang="pl-PL" smtClean="0">
              <a:latin typeface="Arial CE"/>
            </a:endParaRP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908050"/>
            <a:ext cx="8496300" cy="53292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l-PL" sz="3200" smtClean="0"/>
              <a:t>Koordynacja systemów zabezpieczenia społecznego</a:t>
            </a:r>
          </a:p>
          <a:p>
            <a:pPr marL="0" indent="0" eaLnBrk="1" hangingPunct="1">
              <a:buFontTx/>
              <a:buNone/>
            </a:pPr>
            <a:endParaRPr lang="pl-PL" sz="3200" smtClean="0"/>
          </a:p>
          <a:p>
            <a:pPr marL="0" indent="0" eaLnBrk="1" hangingPunct="1">
              <a:buFontTx/>
              <a:buChar char="-"/>
            </a:pPr>
            <a:r>
              <a:rPr lang="pl-PL" sz="3200" b="0" smtClean="0"/>
              <a:t> korzyści</a:t>
            </a:r>
          </a:p>
          <a:p>
            <a:pPr marL="0" indent="0" eaLnBrk="1" hangingPunct="1">
              <a:buFontTx/>
              <a:buNone/>
            </a:pPr>
            <a:endParaRPr lang="pl-PL" sz="3200" b="0" smtClean="0"/>
          </a:p>
          <a:p>
            <a:pPr marL="0" indent="0" eaLnBrk="1" hangingPunct="1">
              <a:buFontTx/>
              <a:buChar char="-"/>
            </a:pPr>
            <a:r>
              <a:rPr lang="pl-PL" sz="3200" b="0" smtClean="0"/>
              <a:t> zagrożenia</a:t>
            </a:r>
          </a:p>
          <a:p>
            <a:pPr marL="0" indent="0" eaLnBrk="1" hangingPunct="1">
              <a:buFontTx/>
              <a:buNone/>
            </a:pPr>
            <a:endParaRPr lang="pl-PL" sz="3200" b="0" smtClean="0"/>
          </a:p>
          <a:p>
            <a:pPr marL="0" indent="0" eaLnBrk="1" hangingPunct="1">
              <a:buFontTx/>
              <a:buNone/>
            </a:pPr>
            <a:r>
              <a:rPr lang="pl-PL" sz="2400" b="0" smtClean="0"/>
              <a:t>Istotna jest świadomość nie tylko korzyści, ale i zagrożeń związanych z funkcjonowaniem systemu koordynacji !</a:t>
            </a:r>
          </a:p>
          <a:p>
            <a:pPr marL="0" indent="0" algn="ctr" eaLnBrk="1" hangingPunct="1">
              <a:buFontTx/>
              <a:buNone/>
            </a:pPr>
            <a:endParaRPr lang="pl-PL" sz="3200" b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ymbol zastępczy numeru slajdu 5"/>
          <p:cNvSpPr txBox="1">
            <a:spLocks noGrp="1"/>
          </p:cNvSpPr>
          <p:nvPr/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fld id="{2BFBD188-25BB-4021-98DC-CCD89C4142D0}" type="slidenum">
              <a:rPr lang="pl-PL" sz="1000">
                <a:solidFill>
                  <a:schemeClr val="tx1"/>
                </a:solidFill>
              </a:rPr>
              <a:pPr algn="ctr"/>
              <a:t>3</a:t>
            </a:fld>
            <a:endParaRPr lang="pl-PL" sz="1000">
              <a:solidFill>
                <a:schemeClr val="tx1"/>
              </a:solidFill>
              <a:latin typeface="Arial CE"/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908050"/>
            <a:ext cx="8496300" cy="53292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l-PL" sz="2800" b="0" smtClean="0"/>
              <a:t>Konieczność stosowania przepisów:</a:t>
            </a:r>
          </a:p>
          <a:p>
            <a:pPr marL="0" indent="0" eaLnBrk="1" hangingPunct="1">
              <a:buFontTx/>
              <a:buNone/>
            </a:pPr>
            <a:r>
              <a:rPr lang="pl-PL" sz="2800" b="0" smtClean="0"/>
              <a:t>- ustawodawstwa krajowego państw członkowskich</a:t>
            </a:r>
          </a:p>
          <a:p>
            <a:pPr marL="0" indent="0" eaLnBrk="1" hangingPunct="1">
              <a:buFontTx/>
              <a:buNone/>
            </a:pPr>
            <a:r>
              <a:rPr lang="pl-PL" sz="2800" b="0" smtClean="0"/>
              <a:t>- unijnych przepisów o koordynacji systemów zabezpieczenia społecznego</a:t>
            </a:r>
          </a:p>
          <a:p>
            <a:pPr marL="0" indent="0" eaLnBrk="1" hangingPunct="1">
              <a:buFontTx/>
              <a:buNone/>
            </a:pPr>
            <a:endParaRPr lang="pl-PL" sz="3200" b="0" smtClean="0"/>
          </a:p>
          <a:p>
            <a:pPr marL="0" indent="0" eaLnBrk="1" hangingPunct="1">
              <a:buFontTx/>
              <a:buNone/>
            </a:pPr>
            <a:r>
              <a:rPr lang="pl-PL" sz="3200" b="0" smtClean="0"/>
              <a:t>31 państw (UE, EOG, Szwajcaria)</a:t>
            </a:r>
          </a:p>
          <a:p>
            <a:pPr marL="0" indent="0" eaLnBrk="1" hangingPunct="1">
              <a:buFontTx/>
              <a:buNone/>
            </a:pPr>
            <a:r>
              <a:rPr lang="pl-PL" sz="2400" b="0" smtClean="0"/>
              <a:t>(od 1 lipca 2013 r. + Chorwacja)</a:t>
            </a:r>
            <a:r>
              <a:rPr lang="pl-PL" sz="3200" b="0" smtClean="0"/>
              <a:t> </a:t>
            </a:r>
          </a:p>
          <a:p>
            <a:pPr marL="0" indent="0" eaLnBrk="1" hangingPunct="1">
              <a:buFontTx/>
              <a:buNone/>
            </a:pPr>
            <a:endParaRPr lang="pl-PL" sz="3600" b="0" smtClean="0"/>
          </a:p>
          <a:p>
            <a:pPr marL="0" indent="0" algn="ctr" eaLnBrk="1" hangingPunct="1">
              <a:buFontTx/>
              <a:buNone/>
            </a:pPr>
            <a:endParaRPr lang="pl-PL" sz="3600" b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numeru slajdu 5"/>
          <p:cNvSpPr txBox="1">
            <a:spLocks noGrp="1"/>
          </p:cNvSpPr>
          <p:nvPr/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fld id="{C0574413-1E6B-43D0-A9B0-15879A8C6B6F}" type="slidenum">
              <a:rPr lang="pl-PL" sz="1000">
                <a:solidFill>
                  <a:schemeClr val="tx1"/>
                </a:solidFill>
              </a:rPr>
              <a:pPr algn="ctr"/>
              <a:t>4</a:t>
            </a:fld>
            <a:endParaRPr lang="pl-PL" sz="1000">
              <a:solidFill>
                <a:schemeClr val="tx1"/>
              </a:solidFill>
              <a:latin typeface="Arial CE"/>
            </a:endParaRP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052513"/>
            <a:ext cx="8137525" cy="48244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l-PL" sz="3200" smtClean="0"/>
              <a:t>Obszary ryzyka błędu i nadużycia:</a:t>
            </a:r>
          </a:p>
          <a:p>
            <a:pPr marL="0" indent="0" eaLnBrk="1" hangingPunct="1">
              <a:buFontTx/>
              <a:buNone/>
            </a:pPr>
            <a:r>
              <a:rPr lang="pl-PL" sz="3200" b="0" smtClean="0"/>
              <a:t>- ustawodawstwo właściwe</a:t>
            </a:r>
          </a:p>
          <a:p>
            <a:pPr marL="0" indent="0" eaLnBrk="1" hangingPunct="1">
              <a:buFontTx/>
              <a:buNone/>
            </a:pPr>
            <a:r>
              <a:rPr lang="pl-PL" sz="3200" b="0" smtClean="0"/>
              <a:t>- świadczenia pieniężne </a:t>
            </a:r>
          </a:p>
          <a:p>
            <a:pPr marL="0" indent="0" eaLnBrk="1" hangingPunct="1">
              <a:buFontTx/>
              <a:buChar char="-"/>
            </a:pPr>
            <a:r>
              <a:rPr lang="pl-PL" sz="3200" b="0" smtClean="0"/>
              <a:t> świadczenia rzeczowe</a:t>
            </a:r>
          </a:p>
          <a:p>
            <a:pPr marL="0" indent="0" eaLnBrk="1" hangingPunct="1">
              <a:buFontTx/>
              <a:buChar char="-"/>
            </a:pPr>
            <a:r>
              <a:rPr lang="pl-PL" sz="3200" b="0" smtClean="0"/>
              <a:t> dochodzenie należności</a:t>
            </a:r>
          </a:p>
          <a:p>
            <a:pPr marL="0" indent="0" eaLnBrk="1" hangingPunct="1">
              <a:buFontTx/>
              <a:buNone/>
            </a:pPr>
            <a:endParaRPr lang="pl-PL" sz="3200" b="0" smtClean="0"/>
          </a:p>
          <a:p>
            <a:pPr marL="0" indent="0" eaLnBrk="1" hangingPunct="1">
              <a:buFontTx/>
              <a:buNone/>
            </a:pPr>
            <a:endParaRPr lang="pl-PL" sz="3200" b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ymbol zastępczy numeru slajdu 5"/>
          <p:cNvSpPr txBox="1">
            <a:spLocks noGrp="1"/>
          </p:cNvSpPr>
          <p:nvPr/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fld id="{EFF579A4-82CC-400F-A5A1-CFF4E7BC05D5}" type="slidenum">
              <a:rPr lang="pl-PL" sz="1000">
                <a:solidFill>
                  <a:schemeClr val="tx1"/>
                </a:solidFill>
              </a:rPr>
              <a:pPr algn="ctr"/>
              <a:t>5</a:t>
            </a:fld>
            <a:endParaRPr lang="pl-PL" sz="1000">
              <a:solidFill>
                <a:schemeClr val="tx1"/>
              </a:solidFill>
              <a:latin typeface="Arial CE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476250"/>
            <a:ext cx="7920038" cy="57610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pl-PL" sz="2800" b="0" smtClean="0"/>
          </a:p>
          <a:p>
            <a:pPr marL="0" indent="0" eaLnBrk="1" hangingPunct="1">
              <a:buFontTx/>
              <a:buNone/>
            </a:pPr>
            <a:r>
              <a:rPr lang="pl-PL" sz="2800" smtClean="0"/>
              <a:t>Obszar emerytalno-rentowy</a:t>
            </a:r>
          </a:p>
          <a:p>
            <a:pPr marL="0" indent="0" eaLnBrk="1" hangingPunct="1">
              <a:buFontTx/>
              <a:buNone/>
            </a:pPr>
            <a:endParaRPr lang="pl-PL" sz="2400" b="0" smtClean="0"/>
          </a:p>
          <a:p>
            <a:pPr marL="0" indent="0" eaLnBrk="1" hangingPunct="1">
              <a:buFontTx/>
              <a:buNone/>
            </a:pPr>
            <a:r>
              <a:rPr lang="pl-PL" sz="2400" b="0" smtClean="0"/>
              <a:t>Ryzyko dotyczące:</a:t>
            </a:r>
          </a:p>
          <a:p>
            <a:pPr marL="0" indent="0" eaLnBrk="1" hangingPunct="1">
              <a:buFontTx/>
              <a:buChar char="-"/>
            </a:pPr>
            <a:r>
              <a:rPr lang="pl-PL" sz="2400" b="0" smtClean="0"/>
              <a:t> identyfikacji osób </a:t>
            </a:r>
          </a:p>
          <a:p>
            <a:pPr marL="0" indent="0" eaLnBrk="1" hangingPunct="1">
              <a:buFontTx/>
              <a:buChar char="-"/>
            </a:pPr>
            <a:r>
              <a:rPr lang="pl-PL" sz="2400" b="0" smtClean="0"/>
              <a:t> zgonu świadczeniobiorcy i nadpłaty świadczeń</a:t>
            </a:r>
          </a:p>
          <a:p>
            <a:pPr marL="0" indent="0" eaLnBrk="1" hangingPunct="1">
              <a:buFontTx/>
              <a:buNone/>
            </a:pPr>
            <a:r>
              <a:rPr lang="pl-PL" sz="2400" b="0" smtClean="0"/>
              <a:t>- zmiany miejsca zamieszkania – obsługa podatku, składki zdrowotnej i inne problemy</a:t>
            </a:r>
          </a:p>
          <a:p>
            <a:pPr marL="0" indent="0" eaLnBrk="1" hangingPunct="1">
              <a:buFontTx/>
              <a:buNone/>
            </a:pPr>
            <a:r>
              <a:rPr lang="pl-PL" sz="2400" b="0" smtClean="0"/>
              <a:t>- okoliczności warunkujących prawo lub wysokość (np. przychody zagraniczne, kontynuacja zatrudnienia, niewyczerpanie okresu zasiłkowego)</a:t>
            </a:r>
          </a:p>
          <a:p>
            <a:pPr marL="0" indent="0" eaLnBrk="1" hangingPunct="1">
              <a:buFontTx/>
              <a:buNone/>
            </a:pPr>
            <a:endParaRPr lang="pl-PL" sz="2400" b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ymbol zastępczy numeru slajdu 5"/>
          <p:cNvSpPr txBox="1">
            <a:spLocks noGrp="1"/>
          </p:cNvSpPr>
          <p:nvPr/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fld id="{0BBF19A7-C0F8-4EF1-A350-2D6371D5FBA1}" type="slidenum">
              <a:rPr lang="pl-PL" sz="1000">
                <a:solidFill>
                  <a:schemeClr val="tx1"/>
                </a:solidFill>
              </a:rPr>
              <a:pPr algn="ctr"/>
              <a:t>6</a:t>
            </a:fld>
            <a:endParaRPr lang="pl-PL" sz="1000">
              <a:solidFill>
                <a:schemeClr val="tx1"/>
              </a:solidFill>
              <a:latin typeface="Arial CE"/>
            </a:endParaRP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9750" y="692150"/>
            <a:ext cx="8424863" cy="55451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l-PL" sz="2400" smtClean="0"/>
              <a:t>Działania Komisji Europejskiej </a:t>
            </a:r>
          </a:p>
          <a:p>
            <a:pPr marL="0" indent="0" eaLnBrk="1" hangingPunct="1">
              <a:buFontTx/>
              <a:buNone/>
            </a:pPr>
            <a:r>
              <a:rPr lang="pl-PL" sz="2400" smtClean="0"/>
              <a:t>– Komisji Administracyjnej ds. Koordynacji Systemów Zabezpieczenia Społecznego </a:t>
            </a:r>
          </a:p>
          <a:p>
            <a:pPr marL="0" indent="0" eaLnBrk="1" hangingPunct="1">
              <a:buFontTx/>
              <a:buNone/>
            </a:pPr>
            <a:endParaRPr lang="pl-PL" sz="2400" smtClean="0"/>
          </a:p>
          <a:p>
            <a:pPr marL="0" indent="0" eaLnBrk="1" hangingPunct="1"/>
            <a:r>
              <a:rPr lang="pl-PL" sz="2000" b="0" smtClean="0"/>
              <a:t> Prace grupy ad hoc </a:t>
            </a:r>
            <a:r>
              <a:rPr lang="pl-PL" sz="2000" i="1" smtClean="0"/>
              <a:t>Administrative Commission Group on Combating Fraud and Error</a:t>
            </a:r>
          </a:p>
          <a:p>
            <a:pPr marL="0" indent="0" eaLnBrk="1" hangingPunct="1"/>
            <a:r>
              <a:rPr lang="pl-PL" sz="2000" b="0" smtClean="0"/>
              <a:t> Prace grupy ad hoc </a:t>
            </a:r>
            <a:r>
              <a:rPr lang="pl-PL" sz="2000" i="1" smtClean="0"/>
              <a:t>Administrative Commission Follow-up Group on Combating Fraud and Error</a:t>
            </a:r>
          </a:p>
          <a:p>
            <a:pPr marL="0" indent="0" eaLnBrk="1" hangingPunct="1">
              <a:buFontTx/>
              <a:buNone/>
            </a:pPr>
            <a:endParaRPr lang="pl-PL" sz="2000" b="0" smtClean="0"/>
          </a:p>
          <a:p>
            <a:pPr marL="0" indent="0" eaLnBrk="1" hangingPunct="1">
              <a:buFontTx/>
              <a:buNone/>
            </a:pPr>
            <a:r>
              <a:rPr lang="pl-PL" sz="2000" b="0" smtClean="0"/>
              <a:t>Wnioski = rekomendacje Grupy ad hoc dla Komisji Administracyjnej:</a:t>
            </a:r>
          </a:p>
          <a:p>
            <a:pPr marL="0" indent="0" eaLnBrk="1" hangingPunct="1">
              <a:buFontTx/>
              <a:buNone/>
            </a:pPr>
            <a:r>
              <a:rPr lang="pl-PL" sz="2000" b="0" smtClean="0"/>
              <a:t> wydać decyzję:</a:t>
            </a:r>
          </a:p>
          <a:p>
            <a:pPr marL="0" indent="0" eaLnBrk="1" hangingPunct="1">
              <a:buFontTx/>
              <a:buNone/>
            </a:pPr>
            <a:r>
              <a:rPr lang="pl-PL" sz="2000" b="0" smtClean="0"/>
              <a:t> - nakazującą współpracę w obszarze błędów i nadużyć oraz </a:t>
            </a:r>
          </a:p>
          <a:p>
            <a:pPr marL="0" indent="0" eaLnBrk="1" hangingPunct="1">
              <a:buFontTx/>
              <a:buNone/>
            </a:pPr>
            <a:r>
              <a:rPr lang="pl-PL" sz="2000" b="0" smtClean="0"/>
              <a:t> - określającą ramy tej współpracy </a:t>
            </a:r>
          </a:p>
          <a:p>
            <a:pPr marL="0" indent="0" algn="ctr" eaLnBrk="1" hangingPunct="1">
              <a:buFontTx/>
              <a:buNone/>
            </a:pPr>
            <a:endParaRPr lang="pl-PL" sz="240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700213"/>
            <a:ext cx="7777163" cy="4464050"/>
          </a:xfrm>
        </p:spPr>
        <p:txBody>
          <a:bodyPr/>
          <a:lstStyle/>
          <a:p>
            <a:endParaRPr lang="pl-PL" sz="2400" b="0" smtClean="0"/>
          </a:p>
          <a:p>
            <a:r>
              <a:rPr lang="pl-PL" sz="2400" b="0" smtClean="0"/>
              <a:t> Przepisy art. 76 rozporządzenia (WE) nr 883/2004 nakładają na właściwe władze i instytucje obowiązek współpracy w celu zapewnienia prawidłowego wykonania tego rozporządzenia.</a:t>
            </a:r>
            <a:r>
              <a:rPr lang="pl-PL" sz="2400" smtClean="0"/>
              <a:t> </a:t>
            </a:r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ymbol zastępczy numeru slajdu 5"/>
          <p:cNvSpPr txBox="1">
            <a:spLocks noGrp="1"/>
          </p:cNvSpPr>
          <p:nvPr/>
        </p:nvSpPr>
        <p:spPr bwMode="auto">
          <a:xfrm>
            <a:off x="8305800" y="6562725"/>
            <a:ext cx="823913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fld id="{14FF49BF-7887-4FBE-9743-4D9AF4AF77E9}" type="slidenum">
              <a:rPr lang="pl-PL" sz="1000">
                <a:solidFill>
                  <a:schemeClr val="tx1"/>
                </a:solidFill>
              </a:rPr>
              <a:pPr algn="ctr"/>
              <a:t>8</a:t>
            </a:fld>
            <a:endParaRPr lang="pl-PL" sz="1000">
              <a:solidFill>
                <a:schemeClr val="tx1"/>
              </a:solidFill>
              <a:latin typeface="Arial CE"/>
            </a:endParaRPr>
          </a:p>
        </p:txBody>
      </p:sp>
      <p:pic>
        <p:nvPicPr>
          <p:cNvPr id="2457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620713"/>
            <a:ext cx="7888287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20713"/>
            <a:ext cx="8351838" cy="5761037"/>
          </a:xfrm>
        </p:spPr>
        <p:txBody>
          <a:bodyPr/>
          <a:lstStyle/>
          <a:p>
            <a:pPr>
              <a:buFontTx/>
              <a:buNone/>
            </a:pPr>
            <a:r>
              <a:rPr lang="pl-PL" sz="1200" smtClean="0"/>
              <a:t>Motywy Decyzji H5</a:t>
            </a:r>
          </a:p>
          <a:p>
            <a:endParaRPr lang="pl-PL" sz="1200" smtClean="0"/>
          </a:p>
          <a:p>
            <a:pPr>
              <a:buFontTx/>
              <a:buNone/>
            </a:pPr>
            <a:r>
              <a:rPr lang="pl-PL" sz="1200" b="0" smtClean="0"/>
              <a:t>[…]</a:t>
            </a:r>
          </a:p>
          <a:p>
            <a:pPr lvl="3">
              <a:buFontTx/>
              <a:buNone/>
            </a:pPr>
            <a:r>
              <a:rPr lang="pl-PL" sz="1200" smtClean="0"/>
              <a:t>(1) Przepisy art. 76 rozporządzenia (WE) nr 883/2004 nakładają na właściwe władze i instytucje obowiązek współpracy w celu zapewnienia prawidłowego wykonania tego rozporządzenia. </a:t>
            </a:r>
          </a:p>
          <a:p>
            <a:pPr lvl="3">
              <a:buFontTx/>
              <a:buNone/>
            </a:pPr>
            <a:r>
              <a:rPr lang="pl-PL" sz="1200" smtClean="0"/>
              <a:t>(2) Środki zwalczania nadużyć i błędów są ściśle związane z działami zabezpieczenia społecznego określonymi w art. 3 ust. 1 rozporządzenia (WE) nr 883/2004 i mają na celu zagwarantowanie, aby składki były płacone we właściwym państwie członkowskim i nie dochodziło do nienależnego przyznawania lub nieuczciwego otrzymywania świadczeń. </a:t>
            </a:r>
          </a:p>
          <a:p>
            <a:pPr lvl="3">
              <a:buFontTx/>
              <a:buNone/>
            </a:pPr>
            <a:r>
              <a:rPr lang="pl-PL" sz="1200" smtClean="0"/>
              <a:t>(3) Działania zwalczające nadużycia i błędy są zatem elementem właściwego wykonania rozporządzeń (WE) nr 883/2004 i (WE) nr 987/2009. </a:t>
            </a:r>
          </a:p>
          <a:p>
            <a:pPr lvl="3">
              <a:buFontTx/>
              <a:buNone/>
            </a:pPr>
            <a:r>
              <a:rPr lang="pl-PL" sz="1200" smtClean="0"/>
              <a:t>(4) Ściślejsza i bardziej skuteczna współpraca właściwych władz i instytucji jest kluczowym czynnikiem w podejmowaniu działań zwalczających nadużycia i błędy. </a:t>
            </a:r>
          </a:p>
          <a:p>
            <a:pPr lvl="3">
              <a:buFontTx/>
              <a:buNone/>
            </a:pPr>
            <a:r>
              <a:rPr lang="pl-PL" sz="1200" smtClean="0"/>
              <a:t> (5) Identyfikacja osób ma podstawowe znaczenie dla stosowania przepisów tych rozporządzeń, zarówno jeśli chodzi o wyszukiwanie osób w bazie danych instytucji, jak i sprawdzanie, czy są osobami, za które się podają. </a:t>
            </a:r>
          </a:p>
          <a:p>
            <a:pPr lvl="3">
              <a:buFontTx/>
              <a:buNone/>
            </a:pPr>
            <a:r>
              <a:rPr lang="pl-PL" sz="1200" smtClean="0"/>
              <a:t>(6) W art. 3 ust. 3 rozporządzenia (WE) nr 987/2009 zaznaczono, że gromadząc, przekazując lub przetwarzając dane osobowe zgodnie ze swoim ustawodawstwem do celów wykonania rozporządzeń podstawowych, państwa członkowskie dopilnowują, aby zainteresowani mogli w pełni wykonywać swoje prawa w odniesieniu do ochrony danych osobowych, zgodnie z przepisami wspólnotowymi dotyczącymi ochrony osób fizycznych w zakresie przetwarzania danych osobowych i swobodnego przepływu tych danych. </a:t>
            </a:r>
          </a:p>
          <a:p>
            <a:pPr lvl="3">
              <a:buFontTx/>
              <a:buNone/>
            </a:pPr>
            <a:r>
              <a:rPr lang="pl-PL" sz="1200" smtClean="0"/>
              <a:t>(7) Przepisy art. 5 ust. 3 rozporządzenia (WE) nr 987/2009 zezwalają właściwej instytucji, w razie pojawienia się wątpliwości, na wystąpienie do instytucji miejsca pobytu lub zamieszkania z wnioskiem o przeprowadzenie weryfikacji informacji dostarczonych przez daną osobę lub ważności dokumentu. </a:t>
            </a:r>
          </a:p>
          <a:p>
            <a:pPr lvl="3">
              <a:buFontTx/>
              <a:buNone/>
            </a:pPr>
            <a:r>
              <a:rPr lang="pl-PL" sz="1200" smtClean="0"/>
              <a:t>(8) Skuteczna współpraca w zwalczaniu nadużyć i błędów zakłada wykorzystywanie mechanizmów informowania na temat zmian w obowiązujących przepisach oraz w art. 20 i 52 rozporządzenia (WE) nr 987/2009. </a:t>
            </a:r>
          </a:p>
        </p:txBody>
      </p:sp>
    </p:spTree>
  </p:cSld>
  <p:clrMapOvr>
    <a:masterClrMapping/>
  </p:clrMapOvr>
  <p:transition>
    <p:pull dir="d"/>
  </p:transition>
</p:sld>
</file>

<file path=ppt/theme/theme1.xml><?xml version="1.0" encoding="utf-8"?>
<a:theme xmlns:a="http://schemas.openxmlformats.org/drawingml/2006/main" name="ZUS_szablon_v2">
  <a:themeElements>
    <a:clrScheme name="ZUS_szablon_v2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ZUS_szablon_v2">
      <a:majorFont>
        <a:latin typeface="Arial CE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sz="3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9966"/>
        </a:solidFill>
        <a:ln>
          <a:noFill/>
        </a:ln>
        <a:effectLst/>
        <a:extLst>
          <a:ext uri="{91240B29-F687-4F45-9708-019B960494DF}">
            <a14:hiddenLine xmlns=""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pl-PL" sz="3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ZUS_szablon_v2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US_szablon_v2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US_szablon_v2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US_szablon_v2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US_szablon_v2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US_szablon_v2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US_szablon_v2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US_szablon_v2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US_szablon_v2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ZUS_szablon_v2</Template>
  <TotalTime>13856</TotalTime>
  <Words>1058</Words>
  <Application>Microsoft Office PowerPoint</Application>
  <PresentationFormat>Pokaz na ekranie (4:3)</PresentationFormat>
  <Paragraphs>120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Szablon projektu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4" baseType="lpstr">
      <vt:lpstr>Arial</vt:lpstr>
      <vt:lpstr>Arial CE</vt:lpstr>
      <vt:lpstr>Times New Roman CE</vt:lpstr>
      <vt:lpstr>Times New Roman</vt:lpstr>
      <vt:lpstr>ZUS_szablon_v2</vt:lpstr>
      <vt:lpstr>ZUS_szablon_v2</vt:lpstr>
      <vt:lpstr>Wybrane działania dotyczące zwalczania błędów i nadużyć w obszarze emerytalno-rentowym w obrębie Unii Europejskiej 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Frauds</dc:title>
  <dc:creator>andrzej szybkie</dc:creator>
  <cp:lastModifiedBy>szybkiea</cp:lastModifiedBy>
  <cp:revision>2149</cp:revision>
  <dcterms:created xsi:type="dcterms:W3CDTF">2005-04-13T18:42:48Z</dcterms:created>
  <dcterms:modified xsi:type="dcterms:W3CDTF">2013-06-17T07:40:40Z</dcterms:modified>
</cp:coreProperties>
</file>