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1" r:id="rId2"/>
  </p:sldMasterIdLst>
  <p:notesMasterIdLst>
    <p:notesMasterId r:id="rId44"/>
  </p:notesMasterIdLst>
  <p:sldIdLst>
    <p:sldId id="256" r:id="rId3"/>
    <p:sldId id="363" r:id="rId4"/>
    <p:sldId id="301" r:id="rId5"/>
    <p:sldId id="362" r:id="rId6"/>
    <p:sldId id="302" r:id="rId7"/>
    <p:sldId id="303" r:id="rId8"/>
    <p:sldId id="369" r:id="rId9"/>
    <p:sldId id="370" r:id="rId10"/>
    <p:sldId id="328" r:id="rId11"/>
    <p:sldId id="305" r:id="rId12"/>
    <p:sldId id="366" r:id="rId13"/>
    <p:sldId id="346" r:id="rId14"/>
    <p:sldId id="348" r:id="rId15"/>
    <p:sldId id="364" r:id="rId16"/>
    <p:sldId id="311" r:id="rId17"/>
    <p:sldId id="371" r:id="rId18"/>
    <p:sldId id="312" r:id="rId19"/>
    <p:sldId id="314" r:id="rId20"/>
    <p:sldId id="351" r:id="rId21"/>
    <p:sldId id="334" r:id="rId22"/>
    <p:sldId id="379" r:id="rId23"/>
    <p:sldId id="335" r:id="rId24"/>
    <p:sldId id="337" r:id="rId25"/>
    <p:sldId id="367" r:id="rId26"/>
    <p:sldId id="378" r:id="rId27"/>
    <p:sldId id="321" r:id="rId28"/>
    <p:sldId id="355" r:id="rId29"/>
    <p:sldId id="354" r:id="rId30"/>
    <p:sldId id="373" r:id="rId31"/>
    <p:sldId id="322" r:id="rId32"/>
    <p:sldId id="357" r:id="rId33"/>
    <p:sldId id="325" r:id="rId34"/>
    <p:sldId id="358" r:id="rId35"/>
    <p:sldId id="368" r:id="rId36"/>
    <p:sldId id="327" r:id="rId37"/>
    <p:sldId id="343" r:id="rId38"/>
    <p:sldId id="342" r:id="rId39"/>
    <p:sldId id="365" r:id="rId40"/>
    <p:sldId id="376" r:id="rId41"/>
    <p:sldId id="377" r:id="rId42"/>
    <p:sldId id="374" r:id="rId43"/>
  </p:sldIdLst>
  <p:sldSz cx="9144000" cy="6858000" type="screen4x3"/>
  <p:notesSz cx="6797675" cy="9926638"/>
  <p:embeddedFontLst>
    <p:embeddedFont>
      <p:font typeface="Garamond" panose="02020404030301010803" pitchFamily="18" charset="0"/>
      <p:regular r:id="rId45"/>
      <p:bold r:id="rId46"/>
      <p:italic r:id="rId47"/>
    </p:embeddedFont>
    <p:embeddedFont>
      <p:font typeface="Arial CE" panose="020B0604020202020204" pitchFamily="34" charset="0"/>
      <p:regular r:id="rId48"/>
      <p:bold r:id="rId49"/>
      <p:italic r:id="rId50"/>
      <p:boldItalic r:id="rId51"/>
    </p:embeddedFont>
    <p:embeddedFont>
      <p:font typeface="Calibri" panose="020F0502020204030204" pitchFamily="34" charset="0"/>
      <p:regular r:id="rId52"/>
      <p:bold r:id="rId53"/>
      <p:italic r:id="rId54"/>
      <p:boldItalic r:id="rId55"/>
    </p:embeddedFont>
  </p:embeddedFontLst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FFFF"/>
    <a:srgbClr val="00A814"/>
    <a:srgbClr val="72C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74" autoAdjust="0"/>
    <p:restoredTop sz="94676" autoAdjust="0"/>
  </p:normalViewPr>
  <p:slideViewPr>
    <p:cSldViewPr>
      <p:cViewPr>
        <p:scale>
          <a:sx n="81" d="100"/>
          <a:sy n="81" d="100"/>
        </p:scale>
        <p:origin x="-1044" y="-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41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9" d="100"/>
          <a:sy n="99" d="100"/>
        </p:scale>
        <p:origin x="-3540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font" Target="fonts/font3.fntdata"/><Relationship Id="rId50" Type="http://schemas.openxmlformats.org/officeDocument/2006/relationships/font" Target="fonts/font6.fntdata"/><Relationship Id="rId55" Type="http://schemas.openxmlformats.org/officeDocument/2006/relationships/font" Target="fonts/font11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font" Target="fonts/font2.fntdata"/><Relationship Id="rId59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font" Target="fonts/font1.fntdata"/><Relationship Id="rId53" Type="http://schemas.openxmlformats.org/officeDocument/2006/relationships/font" Target="fonts/font9.fntdata"/><Relationship Id="rId58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5.fntdata"/><Relationship Id="rId57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52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font" Target="fonts/font4.fntdata"/><Relationship Id="rId56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font" Target="fonts/font7.fntdata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68F826F-AABC-47DD-8998-EE17907BB4B1}" type="datetimeFigureOut">
              <a:rPr lang="pl-PL"/>
              <a:pPr>
                <a:defRPr/>
              </a:pPr>
              <a:t>2015-08-20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  <a:endParaRPr lang="pl-PL" noProof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9E737E0-486A-4B81-BB5B-E3ECEC0B682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996390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ymbol zastępczy obrazu slajd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smtClean="0"/>
          </a:p>
        </p:txBody>
      </p:sp>
      <p:sp>
        <p:nvSpPr>
          <p:cNvPr id="28675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800B4B5-3E9D-46AC-A0F3-03176FB2C187}" type="slidenum">
              <a:rPr lang="pl-PL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pl-P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5" name="Symbol zastępczy obrazu slajd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4866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l-PL" smtClean="0"/>
              <a:t>Błąd w opisie stażu pracy, przedziały wiekowe przyjęte jako daty </a:t>
            </a:r>
          </a:p>
        </p:txBody>
      </p:sp>
      <p:sp>
        <p:nvSpPr>
          <p:cNvPr id="50179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D0D9997-EE32-4692-80D9-DCD9E71511BE}" type="slidenum">
              <a:rPr lang="pl-PL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pl-P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3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6914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l-PL" smtClean="0"/>
              <a:t>Błąd w opisie stażu pracy, przedziały wiekowe przyjęte jako daty </a:t>
            </a:r>
          </a:p>
        </p:txBody>
      </p:sp>
      <p:sp>
        <p:nvSpPr>
          <p:cNvPr id="50179" name="Symbol zastępczy numeru slajdu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8E220C1B-2450-48D6-B7A1-D44F78490673}" type="slidenum">
              <a:rPr lang="pl-PL" sz="1200">
                <a:latin typeface="+mn-lt"/>
              </a:rPr>
              <a:pPr algn="r">
                <a:defRPr/>
              </a:pPr>
              <a:t>16</a:t>
            </a:fld>
            <a:endParaRPr lang="pl-PL" sz="1200">
              <a:latin typeface="+mn-lt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1" name="Symbol zastępczy obrazu slajd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8962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smtClean="0"/>
          </a:p>
        </p:txBody>
      </p:sp>
      <p:sp>
        <p:nvSpPr>
          <p:cNvPr id="52227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66131B-9FC8-4566-9883-0A5167E79658}" type="slidenum">
              <a:rPr lang="pl-PL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pl-P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1" name="Symbol zastępczy obrazu slajd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22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l-PL" smtClean="0"/>
              <a:t>Tu nie może być wykresu, po porównywanie nominalnych kwot bazowych nic nie znaczy, powinny być „zwaloryzowane” – nie da rady zrobić waloryzacji kwotowej kb z 2011 r.</a:t>
            </a:r>
          </a:p>
        </p:txBody>
      </p:sp>
      <p:sp>
        <p:nvSpPr>
          <p:cNvPr id="71683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2D33747-08FC-4A4F-ADBE-F8AE3656EC7D}" type="slidenum">
              <a:rPr lang="pl-PL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pl-PL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3" name="Symbol zastępczy obrazu slajd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7394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l-PL" smtClean="0"/>
              <a:t>Nie mam do tego wykresu, ale raczej sobie nie wyobrażam – chyba po rozbiciu  na poszczególne renty – wydaje mi się, że może tak zostać </a:t>
            </a:r>
          </a:p>
        </p:txBody>
      </p:sp>
      <p:sp>
        <p:nvSpPr>
          <p:cNvPr id="74755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37D79B0-7E09-47EB-B79C-955502070803}" type="slidenum">
              <a:rPr lang="pl-PL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pl-PL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1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9442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l-PL" smtClean="0"/>
              <a:t>Pytanie – czy można zrobić ilustracje tego przykładu </a:t>
            </a:r>
          </a:p>
        </p:txBody>
      </p:sp>
      <p:sp>
        <p:nvSpPr>
          <p:cNvPr id="189443" name="Symbol zastępczy numeru slajdu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6DA2132-D933-4793-9E7A-75A192229870}" type="slidenum">
              <a:rPr lang="pl-PL" sz="1200">
                <a:latin typeface="Calibri" pitchFamily="34" charset="0"/>
              </a:rPr>
              <a:pPr algn="r"/>
              <a:t>34</a:t>
            </a:fld>
            <a:endParaRPr lang="pl-PL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89" name="Symbol zastępczy obrazu slajd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1490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l-PL" smtClean="0"/>
              <a:t>Pytanie – czy można zrobić ilustracje tego przykładu </a:t>
            </a:r>
          </a:p>
        </p:txBody>
      </p:sp>
      <p:sp>
        <p:nvSpPr>
          <p:cNvPr id="78851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B46E22D-FF0A-4718-BBD3-81B9B6F33943}" type="slidenum">
              <a:rPr lang="pl-PL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pl-PL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5" name="Symbol zastępczy obrazu slajd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5586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smtClean="0"/>
          </a:p>
        </p:txBody>
      </p:sp>
      <p:sp>
        <p:nvSpPr>
          <p:cNvPr id="82947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07C1A94-49D1-46EE-B343-397167B8158E}" type="slidenum">
              <a:rPr lang="pl-PL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38</a:t>
            </a:fld>
            <a:endParaRPr lang="pl-PL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3" name="Symbol zastępczy obrazu slajd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7634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smtClean="0"/>
          </a:p>
        </p:txBody>
      </p:sp>
      <p:sp>
        <p:nvSpPr>
          <p:cNvPr id="82947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5E5A751-A0AA-48C3-BE2A-DA8B7382FBBC}" type="slidenum">
              <a:rPr lang="pl-PL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39</a:t>
            </a:fld>
            <a:endParaRPr lang="pl-PL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Symbol zastępczy obrazu slajd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9682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smtClean="0"/>
          </a:p>
        </p:txBody>
      </p:sp>
      <p:sp>
        <p:nvSpPr>
          <p:cNvPr id="82947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5EF67B5-1987-4B07-B407-F2949532FBC9}" type="slidenum">
              <a:rPr lang="pl-PL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40</a:t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ymbol zastępczy obrazu slajd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smtClean="0"/>
          </a:p>
        </p:txBody>
      </p:sp>
      <p:sp>
        <p:nvSpPr>
          <p:cNvPr id="30723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FEFD401-5493-44FB-A6E9-87BDADF3FE26}" type="slidenum">
              <a:rPr lang="pl-PL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pl-PL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29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1730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smtClean="0"/>
          </a:p>
        </p:txBody>
      </p:sp>
      <p:sp>
        <p:nvSpPr>
          <p:cNvPr id="82947" name="Symbol zastępczy numeru slajdu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7BC1234E-CA38-4D1E-9FA7-22F2CD3C21F8}" type="slidenum">
              <a:rPr lang="pl-PL" sz="1200">
                <a:latin typeface="+mn-lt"/>
              </a:rPr>
              <a:pPr algn="r">
                <a:defRPr/>
              </a:pPr>
              <a:t>41</a:t>
            </a:fld>
            <a:endParaRPr lang="pl-PL" sz="1200">
              <a:latin typeface="+mn-lt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ymbol zastępczy obrazu slajd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smtClean="0"/>
          </a:p>
        </p:txBody>
      </p:sp>
      <p:sp>
        <p:nvSpPr>
          <p:cNvPr id="33795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C04A97-92F1-4D43-AF52-B0349DCB22D7}" type="slidenum">
              <a:rPr lang="pl-PL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0530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smtClean="0"/>
          </a:p>
        </p:txBody>
      </p:sp>
      <p:sp>
        <p:nvSpPr>
          <p:cNvPr id="55299" name="Symbol zastępczy numeru slajdu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CF67A568-F6E9-407F-AFF0-29AE9FB03022}" type="slidenum">
              <a:rPr lang="pl-PL" sz="1200">
                <a:latin typeface="+mn-lt"/>
              </a:rPr>
              <a:pPr algn="r">
                <a:defRPr/>
              </a:pPr>
              <a:t>7</a:t>
            </a:fld>
            <a:endParaRPr lang="pl-PL" sz="1200">
              <a:latin typeface="+mn-lt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7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2578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l-PL" smtClean="0"/>
              <a:t>Nie bardzo umiem zinterpretować </a:t>
            </a:r>
          </a:p>
        </p:txBody>
      </p:sp>
      <p:sp>
        <p:nvSpPr>
          <p:cNvPr id="55299" name="Symbol zastępczy numeru slajdu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44D9AFA9-0DD4-468C-A66D-73E1323CD198}" type="slidenum">
              <a:rPr lang="pl-PL" sz="1200">
                <a:latin typeface="+mn-lt"/>
              </a:rPr>
              <a:pPr algn="r">
                <a:defRPr/>
              </a:pPr>
              <a:t>8</a:t>
            </a:fld>
            <a:endParaRPr lang="pl-PL" sz="1200">
              <a:latin typeface="+mn-lt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9" name="Symbol zastępczy obrazu slajd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5650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smtClean="0"/>
          </a:p>
        </p:txBody>
      </p:sp>
      <p:sp>
        <p:nvSpPr>
          <p:cNvPr id="38915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1FE687-1A88-4720-9885-56B6D23CE04A}" type="slidenum">
              <a:rPr lang="pl-PL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pl-P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7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7698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smtClean="0"/>
          </a:p>
        </p:txBody>
      </p:sp>
      <p:sp>
        <p:nvSpPr>
          <p:cNvPr id="157699" name="Symbol zastępczy numeru slajdu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61643A5-8E64-41A3-89A7-2C0B93B5A04F}" type="slidenum">
              <a:rPr lang="pl-PL" sz="1200">
                <a:latin typeface="Calibri" pitchFamily="34" charset="0"/>
              </a:rPr>
              <a:pPr algn="r"/>
              <a:t>11</a:t>
            </a:fld>
            <a:endParaRPr lang="pl-PL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5" name="Symbol zastępczy obrazu slajd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9746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l-PL" smtClean="0"/>
              <a:t>Chyba powinno się kończyć na przedziale 65-69</a:t>
            </a:r>
          </a:p>
        </p:txBody>
      </p:sp>
      <p:sp>
        <p:nvSpPr>
          <p:cNvPr id="44035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A3EFD75-E106-4C6B-8A99-C228F419AEB5}" type="slidenum">
              <a:rPr lang="pl-PL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pl-P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Symbol zastępczy obrazu slajd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1794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l-PL" smtClean="0"/>
              <a:t>Zmiana przedziałów wiekowych plus ograniczenie do 65 i więcej </a:t>
            </a:r>
          </a:p>
        </p:txBody>
      </p:sp>
      <p:sp>
        <p:nvSpPr>
          <p:cNvPr id="46083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B50C4E8-141B-40BF-9580-44E2B9F66B71}" type="slidenum">
              <a:rPr lang="pl-PL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EC423F-2225-40C1-B2CF-B2DBA1BE86CC}" type="datetimeFigureOut">
              <a:rPr lang="pl-PL"/>
              <a:pPr>
                <a:defRPr/>
              </a:pPr>
              <a:t>2015-08-20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089643-0E20-471E-A70D-ECE1B4392A6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98B4F6-50E6-44DB-A0B9-78DB2B0983E2}" type="datetimeFigureOut">
              <a:rPr lang="pl-PL"/>
              <a:pPr>
                <a:defRPr/>
              </a:pPr>
              <a:t>2015-08-20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2B9C7-EB91-4150-AC26-6ED41B09137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27740-676F-497F-B4A4-67B5D927EDA0}" type="datetimeFigureOut">
              <a:rPr lang="pl-PL"/>
              <a:pPr>
                <a:defRPr/>
              </a:pPr>
              <a:t>2015-08-20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C9B57-D691-49F1-92C9-962BBCF4FE6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13FD0F-FB5F-4F24-ADE1-D0605558C144}" type="datetimeFigureOut">
              <a:rPr lang="pl-PL"/>
              <a:pPr>
                <a:defRPr/>
              </a:pPr>
              <a:t>2015-08-20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6AAB55-69D8-451E-A009-BDBEC9DECAF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6308725"/>
            <a:ext cx="9144000" cy="360363"/>
          </a:xfrm>
          <a:prstGeom prst="rect">
            <a:avLst/>
          </a:prstGeom>
          <a:solidFill>
            <a:srgbClr val="00886B"/>
          </a:solidFill>
          <a:ln>
            <a:noFill/>
          </a:ln>
          <a:effectLst/>
          <a:extLst/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latin typeface="+mn-lt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3573463"/>
            <a:ext cx="9144000" cy="208756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latin typeface="+mn-lt"/>
            </a:endParaRPr>
          </a:p>
        </p:txBody>
      </p:sp>
      <p:pic>
        <p:nvPicPr>
          <p:cNvPr id="6" name="Picture 6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8038" y="1063625"/>
            <a:ext cx="2416175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53975" y="4508500"/>
            <a:ext cx="9036050" cy="649288"/>
          </a:xfr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 lvl="0"/>
            <a:r>
              <a:rPr lang="pl-PL" noProof="0" smtClean="0"/>
              <a:t>Kliknij, aby edytować styl wzorca tytułu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7950" y="6334125"/>
            <a:ext cx="8928100" cy="334963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pl-PL" noProof="0" smtClean="0"/>
              <a:t>Kliknij, aby edytowaæ styl wzorca podtytu³u</a:t>
            </a:r>
          </a:p>
        </p:txBody>
      </p:sp>
    </p:spTree>
  </p:cSld>
  <p:clrMapOvr>
    <a:masterClrMapping/>
  </p:clrMapOvr>
  <p:transition>
    <p:pull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b="0"/>
            </a:lvl1pPr>
          </a:lstStyle>
          <a:p>
            <a:pPr>
              <a:defRPr/>
            </a:pPr>
            <a:fld id="{21C93B8F-88A0-408D-AA20-1F9FBF738EB9}" type="slidenum">
              <a:rPr lang="pl-PL"/>
              <a:pPr>
                <a:defRPr/>
              </a:pPr>
              <a:t>‹#›</a:t>
            </a:fld>
            <a:endParaRPr lang="pl-PL">
              <a:latin typeface="Arial CE"/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b="0"/>
            </a:lvl1pPr>
          </a:lstStyle>
          <a:p>
            <a:pPr>
              <a:defRPr/>
            </a:pPr>
            <a:endParaRPr lang="pl-PL"/>
          </a:p>
        </p:txBody>
      </p:sp>
    </p:spTree>
  </p:cSld>
  <p:clrMapOvr>
    <a:masterClrMapping/>
  </p:clrMapOvr>
  <p:transition>
    <p:pull dir="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b="0"/>
            </a:lvl1pPr>
          </a:lstStyle>
          <a:p>
            <a:pPr>
              <a:defRPr/>
            </a:pPr>
            <a:fld id="{A0CA9CC0-A83A-470B-8FC7-CA424B843E56}" type="slidenum">
              <a:rPr lang="pl-PL"/>
              <a:pPr>
                <a:defRPr/>
              </a:pPr>
              <a:t>‹#›</a:t>
            </a:fld>
            <a:endParaRPr lang="pl-PL">
              <a:latin typeface="Arial CE"/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b="0"/>
            </a:lvl1pPr>
          </a:lstStyle>
          <a:p>
            <a:pPr>
              <a:defRPr/>
            </a:pPr>
            <a:endParaRPr lang="pl-PL"/>
          </a:p>
        </p:txBody>
      </p:sp>
    </p:spTree>
  </p:cSld>
  <p:clrMapOvr>
    <a:masterClrMapping/>
  </p:clrMapOvr>
  <p:transition>
    <p:pull dir="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07950" y="620713"/>
            <a:ext cx="3451225" cy="57610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3711575" y="620713"/>
            <a:ext cx="3451225" cy="57610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b="0"/>
            </a:lvl1pPr>
          </a:lstStyle>
          <a:p>
            <a:pPr>
              <a:defRPr/>
            </a:pPr>
            <a:fld id="{EE1B35C1-C108-4660-BF9F-B3F8315EE6E0}" type="slidenum">
              <a:rPr lang="pl-PL"/>
              <a:pPr>
                <a:defRPr/>
              </a:pPr>
              <a:t>‹#›</a:t>
            </a:fld>
            <a:endParaRPr lang="pl-PL">
              <a:latin typeface="Arial CE"/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b="0"/>
            </a:lvl1pPr>
          </a:lstStyle>
          <a:p>
            <a:pPr>
              <a:defRPr/>
            </a:pPr>
            <a:endParaRPr lang="pl-PL"/>
          </a:p>
        </p:txBody>
      </p:sp>
    </p:spTree>
  </p:cSld>
  <p:clrMapOvr>
    <a:masterClrMapping/>
  </p:clrMapOvr>
  <p:transition>
    <p:pull dir="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b="0"/>
            </a:lvl1pPr>
          </a:lstStyle>
          <a:p>
            <a:pPr>
              <a:defRPr/>
            </a:pPr>
            <a:fld id="{C43A4322-5D87-4D8C-B3B1-276FC3EC3497}" type="slidenum">
              <a:rPr lang="pl-PL"/>
              <a:pPr>
                <a:defRPr/>
              </a:pPr>
              <a:t>‹#›</a:t>
            </a:fld>
            <a:endParaRPr lang="pl-PL">
              <a:latin typeface="Arial CE"/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b="0"/>
            </a:lvl1pPr>
          </a:lstStyle>
          <a:p>
            <a:pPr>
              <a:defRPr/>
            </a:pPr>
            <a:endParaRPr lang="pl-PL"/>
          </a:p>
        </p:txBody>
      </p:sp>
    </p:spTree>
  </p:cSld>
  <p:clrMapOvr>
    <a:masterClrMapping/>
  </p:clrMapOvr>
  <p:transition>
    <p:pull dir="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b="0"/>
            </a:lvl1pPr>
          </a:lstStyle>
          <a:p>
            <a:pPr>
              <a:defRPr/>
            </a:pPr>
            <a:fld id="{517578D6-DA47-40F5-BC8C-FCF3062D4872}" type="slidenum">
              <a:rPr lang="pl-PL"/>
              <a:pPr>
                <a:defRPr/>
              </a:pPr>
              <a:t>‹#›</a:t>
            </a:fld>
            <a:endParaRPr lang="pl-PL">
              <a:latin typeface="Arial CE"/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b="0"/>
            </a:lvl1pPr>
          </a:lstStyle>
          <a:p>
            <a:pPr>
              <a:defRPr/>
            </a:pPr>
            <a:endParaRPr lang="pl-PL"/>
          </a:p>
        </p:txBody>
      </p:sp>
    </p:spTree>
  </p:cSld>
  <p:clrMapOvr>
    <a:masterClrMapping/>
  </p:clrMapOvr>
  <p:transition>
    <p:pull dir="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b="0"/>
            </a:lvl1pPr>
          </a:lstStyle>
          <a:p>
            <a:pPr>
              <a:defRPr/>
            </a:pPr>
            <a:fld id="{4174C90D-C59E-4EDF-813D-F7DBD79599D4}" type="slidenum">
              <a:rPr lang="pl-PL"/>
              <a:pPr>
                <a:defRPr/>
              </a:pPr>
              <a:t>‹#›</a:t>
            </a:fld>
            <a:endParaRPr lang="pl-PL">
              <a:latin typeface="Arial CE"/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b="0"/>
            </a:lvl1pPr>
          </a:lstStyle>
          <a:p>
            <a:pPr>
              <a:defRPr/>
            </a:pPr>
            <a:endParaRPr lang="pl-PL"/>
          </a:p>
        </p:txBody>
      </p:sp>
    </p:spTree>
  </p:cSld>
  <p:clrMapOvr>
    <a:masterClrMapping/>
  </p:clrMapOvr>
  <p:transition>
    <p:pull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8F53A7-C3C9-4A09-AA73-C71D32CD2E7A}" type="datetimeFigureOut">
              <a:rPr lang="pl-PL"/>
              <a:pPr>
                <a:defRPr/>
              </a:pPr>
              <a:t>2015-08-20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832D0A-980A-4E12-9413-786162EC3A0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b="0"/>
            </a:lvl1pPr>
          </a:lstStyle>
          <a:p>
            <a:pPr>
              <a:defRPr/>
            </a:pPr>
            <a:fld id="{2B2F8B03-503A-4942-9402-41173F588A53}" type="slidenum">
              <a:rPr lang="pl-PL"/>
              <a:pPr>
                <a:defRPr/>
              </a:pPr>
              <a:t>‹#›</a:t>
            </a:fld>
            <a:endParaRPr lang="pl-PL">
              <a:latin typeface="Arial CE"/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b="0"/>
            </a:lvl1pPr>
          </a:lstStyle>
          <a:p>
            <a:pPr>
              <a:defRPr/>
            </a:pPr>
            <a:endParaRPr lang="pl-PL"/>
          </a:p>
        </p:txBody>
      </p:sp>
    </p:spTree>
  </p:cSld>
  <p:clrMapOvr>
    <a:masterClrMapping/>
  </p:clrMapOvr>
  <p:transition>
    <p:pull dir="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b="0"/>
            </a:lvl1pPr>
          </a:lstStyle>
          <a:p>
            <a:pPr>
              <a:defRPr/>
            </a:pPr>
            <a:fld id="{8707F975-56CC-48E1-B2C9-4DB183BE7796}" type="slidenum">
              <a:rPr lang="pl-PL"/>
              <a:pPr>
                <a:defRPr/>
              </a:pPr>
              <a:t>‹#›</a:t>
            </a:fld>
            <a:endParaRPr lang="pl-PL">
              <a:latin typeface="Arial CE"/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b="0"/>
            </a:lvl1pPr>
          </a:lstStyle>
          <a:p>
            <a:pPr>
              <a:defRPr/>
            </a:pPr>
            <a:endParaRPr lang="pl-PL"/>
          </a:p>
        </p:txBody>
      </p:sp>
    </p:spTree>
  </p:cSld>
  <p:clrMapOvr>
    <a:masterClrMapping/>
  </p:clrMapOvr>
  <p:transition>
    <p:pull dir="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b="0"/>
            </a:lvl1pPr>
          </a:lstStyle>
          <a:p>
            <a:pPr>
              <a:defRPr/>
            </a:pPr>
            <a:fld id="{C9A56C98-C2FF-4FE0-8CCE-326A6C09C4AB}" type="slidenum">
              <a:rPr lang="pl-PL"/>
              <a:pPr>
                <a:defRPr/>
              </a:pPr>
              <a:t>‹#›</a:t>
            </a:fld>
            <a:endParaRPr lang="pl-PL">
              <a:latin typeface="Arial CE"/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b="0"/>
            </a:lvl1pPr>
          </a:lstStyle>
          <a:p>
            <a:pPr>
              <a:defRPr/>
            </a:pPr>
            <a:endParaRPr lang="pl-PL"/>
          </a:p>
        </p:txBody>
      </p:sp>
    </p:spTree>
  </p:cSld>
  <p:clrMapOvr>
    <a:masterClrMapping/>
  </p:clrMapOvr>
  <p:transition>
    <p:pull dir="d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075363" y="0"/>
            <a:ext cx="1989137" cy="638175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07950" y="0"/>
            <a:ext cx="5815013" cy="638175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b="0"/>
            </a:lvl1pPr>
          </a:lstStyle>
          <a:p>
            <a:pPr>
              <a:defRPr/>
            </a:pPr>
            <a:fld id="{ACB7B822-2054-4CD5-9A21-8962023666A3}" type="slidenum">
              <a:rPr lang="pl-PL"/>
              <a:pPr>
                <a:defRPr/>
              </a:pPr>
              <a:t>‹#›</a:t>
            </a:fld>
            <a:endParaRPr lang="pl-PL">
              <a:latin typeface="Arial CE"/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b="0"/>
            </a:lvl1pPr>
          </a:lstStyle>
          <a:p>
            <a:pPr>
              <a:defRPr/>
            </a:pPr>
            <a:endParaRPr lang="pl-PL"/>
          </a:p>
        </p:txBody>
      </p:sp>
    </p:spTree>
  </p:cSld>
  <p:clrMapOvr>
    <a:masterClrMapping/>
  </p:clrMapOvr>
  <p:transition>
    <p:pull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17F2D7-75A4-49BF-9E9F-54A2F2ABA566}" type="datetimeFigureOut">
              <a:rPr lang="pl-PL"/>
              <a:pPr>
                <a:defRPr/>
              </a:pPr>
              <a:t>2015-08-20</a:t>
            </a:fld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131440-5C87-48DD-8123-284DC5D05F7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D23E1-E3C4-428D-AF8B-ED2F54D26512}" type="datetimeFigureOut">
              <a:rPr lang="pl-PL"/>
              <a:pPr>
                <a:defRPr/>
              </a:pPr>
              <a:t>2015-08-20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7FCE1C-4FCF-40B6-B51C-49DF3CD63E7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8D5BA-3FC3-45D1-8058-5A591F5ABF67}" type="datetimeFigureOut">
              <a:rPr lang="pl-PL"/>
              <a:pPr>
                <a:defRPr/>
              </a:pPr>
              <a:t>2015-08-20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3EAEE7-F486-40F0-A503-9F2E004F4FD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07AFDD-5F87-4234-8865-250BBB721638}" type="datetimeFigureOut">
              <a:rPr lang="pl-PL"/>
              <a:pPr>
                <a:defRPr/>
              </a:pPr>
              <a:t>2015-08-20</a:t>
            </a:fld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60DC9-A62B-45A8-B956-14DAA71B72B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E9C39-5210-4B6D-8190-77C9F9C77502}" type="datetimeFigureOut">
              <a:rPr lang="pl-PL"/>
              <a:pPr>
                <a:defRPr/>
              </a:pPr>
              <a:t>2015-08-20</a:t>
            </a:fld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8BD01A-2200-4D23-84FE-23A1C9029B0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681D6-E90E-479D-ADE1-21B6E197F53B}" type="datetimeFigureOut">
              <a:rPr lang="pl-PL"/>
              <a:pPr>
                <a:defRPr/>
              </a:pPr>
              <a:t>2015-08-20</a:t>
            </a:fld>
            <a:endParaRPr 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A9770-C9CE-4B67-85F4-168127AA8B8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93947C-163E-417A-9CE4-69B3D4BAC43F}" type="datetimeFigureOut">
              <a:rPr lang="pl-PL"/>
              <a:pPr>
                <a:defRPr/>
              </a:pPr>
              <a:t>2015-08-20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4810E-1A6F-488F-9433-2EB83C1C5D9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6227573-8375-49BA-9A2E-52699BC956B6}" type="datetimeFigureOut">
              <a:rPr lang="pl-PL"/>
              <a:pPr>
                <a:defRPr/>
              </a:pPr>
              <a:t>2015-08-20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480E047-2CE0-49D3-825D-8764DFC729A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ransition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079500" y="1358900"/>
            <a:ext cx="6997700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8243888" cy="404813"/>
          </a:xfrm>
          <a:prstGeom prst="rect">
            <a:avLst/>
          </a:prstGeom>
          <a:solidFill>
            <a:srgbClr val="006A53"/>
          </a:solidFill>
          <a:ln>
            <a:noFill/>
          </a:ln>
          <a:effectLst/>
          <a:extLst/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0"/>
            <a:ext cx="79121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Podsumowanie 2006 roku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7950" y="620713"/>
            <a:ext cx="7054850" cy="576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endParaRPr lang="pl-PL" smtClean="0"/>
          </a:p>
          <a:p>
            <a:pPr lvl="0"/>
            <a:r>
              <a:rPr lang="pl-PL" smtClean="0"/>
              <a:t>Kliknij, aby edytowaæ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1588" y="549275"/>
            <a:ext cx="91424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/>
        </p:spPr>
        <p:txBody>
          <a:bodyPr/>
          <a:lstStyle/>
          <a:p>
            <a:pPr algn="ctr">
              <a:defRPr/>
            </a:pPr>
            <a:endParaRPr lang="pl-PL" sz="2000" b="1" u="sng">
              <a:solidFill>
                <a:srgbClr val="FFFFFF"/>
              </a:solidFill>
              <a:latin typeface="Garamond" pitchFamily="18" charset="0"/>
            </a:endParaRP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562725"/>
            <a:ext cx="823913" cy="2889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ctr">
              <a:defRPr sz="1000" b="1" u="none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6356C236-A23D-4A14-A1D3-D156407F9B48}" type="slidenum">
              <a:rPr lang="pl-PL"/>
              <a:pPr>
                <a:defRPr/>
              </a:pPr>
              <a:t>‹#›</a:t>
            </a:fld>
            <a:endParaRPr lang="pl-PL">
              <a:latin typeface="Arial CE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9074150" y="0"/>
            <a:ext cx="69850" cy="4048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latin typeface="+mn-lt"/>
            </a:endParaRPr>
          </a:p>
        </p:txBody>
      </p:sp>
      <p:pic>
        <p:nvPicPr>
          <p:cNvPr id="14346" name="Picture 10"/>
          <p:cNvPicPr>
            <a:picLocks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359775" y="61913"/>
            <a:ext cx="588963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685800" y="6019800"/>
            <a:ext cx="8229600" cy="2984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2075" tIns="46038" rIns="92075" bIns="46038" anchor="b"/>
          <a:lstStyle/>
          <a:p>
            <a:pPr algn="ctr">
              <a:defRPr/>
            </a:pPr>
            <a:endParaRPr lang="pl-PL" sz="1000" b="1">
              <a:solidFill>
                <a:srgbClr val="FFFFFF"/>
              </a:solidFill>
              <a:latin typeface="Arial CE" charset="0"/>
            </a:endParaRPr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1143000" y="6491288"/>
            <a:ext cx="7086600" cy="3667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2075" tIns="46038" rIns="92075" bIns="46038">
            <a:spAutoFit/>
          </a:bodyPr>
          <a:lstStyle/>
          <a:p>
            <a:pPr algn="ctr">
              <a:defRPr/>
            </a:pPr>
            <a:endParaRPr lang="en-GB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559550"/>
            <a:ext cx="1600200" cy="2984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ctr">
              <a:defRPr sz="1000" b="1" u="none">
                <a:solidFill>
                  <a:srgbClr val="FFFFFF"/>
                </a:solidFill>
                <a:latin typeface="+mj-lt"/>
              </a:defRPr>
            </a:lvl1pPr>
          </a:lstStyle>
          <a:p>
            <a:pPr>
              <a:defRPr/>
            </a:pPr>
            <a:endParaRPr lang="pl-PL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pull dir="d"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 CE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 CE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 CE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 CE" charset="0"/>
        </a:defRPr>
      </a:lvl5pPr>
      <a:lvl6pPr marL="457200" algn="l" rtl="0" fontAlgn="base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 CE" charset="0"/>
        </a:defRPr>
      </a:lvl6pPr>
      <a:lvl7pPr marL="914400" algn="l" rtl="0" fontAlgn="base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 CE" charset="0"/>
        </a:defRPr>
      </a:lvl7pPr>
      <a:lvl8pPr marL="1371600" algn="l" rtl="0" fontAlgn="base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 CE" charset="0"/>
        </a:defRPr>
      </a:lvl8pPr>
      <a:lvl9pPr marL="1828800" algn="l" rtl="0" fontAlgn="base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 CE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1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1400">
          <a:solidFill>
            <a:srgbClr val="0000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1400">
          <a:solidFill>
            <a:srgbClr val="00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1400">
          <a:solidFill>
            <a:srgbClr val="0000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1400">
          <a:solidFill>
            <a:srgbClr val="0000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0000"/>
        </a:buClr>
        <a:buChar char="•"/>
        <a:defRPr sz="1400">
          <a:solidFill>
            <a:srgbClr val="0000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0000"/>
        </a:buClr>
        <a:buChar char="•"/>
        <a:defRPr sz="1400">
          <a:solidFill>
            <a:srgbClr val="0000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0000"/>
        </a:buClr>
        <a:buChar char="•"/>
        <a:defRPr sz="1400">
          <a:solidFill>
            <a:srgbClr val="0000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0000"/>
        </a:buClr>
        <a:buChar char="•"/>
        <a:defRPr sz="1400">
          <a:solidFill>
            <a:srgbClr val="000000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wmf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wmf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wmf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wmf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wmf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wmf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1.wmf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2.wmf"/><Relationship Id="rId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wmf"/><Relationship Id="rId4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wmf"/><Relationship Id="rId4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6.wmf"/><Relationship Id="rId5" Type="http://schemas.openxmlformats.org/officeDocument/2006/relationships/image" Target="../media/image25.wmf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emf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wmf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9.wmf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emf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wmf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C:\Users\Pawel\Desktop\ZUS\obrazki\01_b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Users\Pawel\Desktop\ZUS\obrazki\01_log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333375"/>
            <a:ext cx="3387725" cy="228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C:\Users\Pawel\Desktop\ZUS\obrazki\01_belka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924175"/>
            <a:ext cx="7567613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C:\Users\Pawel\Desktop\ZUS\obrazki\01_belka_2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500438"/>
            <a:ext cx="5783263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ole tekstowe 7"/>
          <p:cNvSpPr txBox="1">
            <a:spLocks noChangeArrowheads="1"/>
          </p:cNvSpPr>
          <p:nvPr/>
        </p:nvSpPr>
        <p:spPr bwMode="auto">
          <a:xfrm>
            <a:off x="0" y="2924175"/>
            <a:ext cx="82438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000" b="1">
                <a:latin typeface="Calibri" pitchFamily="34" charset="0"/>
                <a:cs typeface="Times New Roman" pitchFamily="18" charset="0"/>
              </a:rPr>
              <a:t>Zasady ustalania wysokości renty  z tytułu niezdolności do pracy</a:t>
            </a:r>
          </a:p>
          <a:p>
            <a:r>
              <a:rPr lang="pl-PL" sz="2000" b="1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0" name="pole tekstowe 9"/>
          <p:cNvSpPr txBox="1">
            <a:spLocks noChangeArrowheads="1"/>
          </p:cNvSpPr>
          <p:nvPr/>
        </p:nvSpPr>
        <p:spPr bwMode="auto">
          <a:xfrm>
            <a:off x="539750" y="6237288"/>
            <a:ext cx="30940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1600" b="1">
                <a:latin typeface="Calibri" pitchFamily="34" charset="0"/>
                <a:cs typeface="Times New Roman" pitchFamily="18" charset="0"/>
              </a:rPr>
              <a:t>Warszawa, dnia 11 grudnia 2013 </a:t>
            </a:r>
            <a:r>
              <a:rPr lang="pl-PL" sz="1600">
                <a:latin typeface="Calibri" pitchFamily="34" charset="0"/>
                <a:cs typeface="Arial" charset="0"/>
              </a:rPr>
              <a:t>r.</a:t>
            </a:r>
          </a:p>
        </p:txBody>
      </p:sp>
      <p:sp>
        <p:nvSpPr>
          <p:cNvPr id="27655" name="Prostokąt 1"/>
          <p:cNvSpPr>
            <a:spLocks noChangeArrowheads="1"/>
          </p:cNvSpPr>
          <p:nvPr/>
        </p:nvSpPr>
        <p:spPr bwMode="auto">
          <a:xfrm>
            <a:off x="107950" y="3284538"/>
            <a:ext cx="7272338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l-PL">
              <a:latin typeface="Times New Roman" pitchFamily="18" charset="0"/>
              <a:cs typeface="Times New Roman" pitchFamily="18" charset="0"/>
            </a:endParaRPr>
          </a:p>
          <a:p>
            <a:r>
              <a:rPr lang="pl-PL" sz="2000" b="1">
                <a:latin typeface="Calibri" pitchFamily="34" charset="0"/>
                <a:cs typeface="Times New Roman" pitchFamily="18" charset="0"/>
              </a:rPr>
              <a:t>a reforma systemu ubezpieczeń społecznych</a:t>
            </a:r>
            <a:r>
              <a:rPr lang="pl-PL" sz="2000" b="1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7656" name="Prostokąt 1"/>
          <p:cNvSpPr>
            <a:spLocks noChangeArrowheads="1"/>
          </p:cNvSpPr>
          <p:nvPr/>
        </p:nvSpPr>
        <p:spPr bwMode="auto">
          <a:xfrm>
            <a:off x="0" y="4437063"/>
            <a:ext cx="7272338" cy="110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l-PL">
              <a:latin typeface="Calibri" pitchFamily="34" charset="0"/>
              <a:cs typeface="Times New Roman" pitchFamily="18" charset="0"/>
            </a:endParaRPr>
          </a:p>
          <a:p>
            <a:r>
              <a:rPr lang="pl-PL" sz="1600" b="1">
                <a:latin typeface="Calibri" pitchFamily="34" charset="0"/>
                <a:cs typeface="Times New Roman" pitchFamily="18" charset="0"/>
              </a:rPr>
              <a:t>Eliza Skowrońska</a:t>
            </a:r>
          </a:p>
          <a:p>
            <a:r>
              <a:rPr lang="pl-PL" sz="1600" b="1">
                <a:latin typeface="Calibri" pitchFamily="34" charset="0"/>
                <a:cs typeface="Times New Roman" pitchFamily="18" charset="0"/>
              </a:rPr>
              <a:t>Ewa Karczewicz</a:t>
            </a:r>
          </a:p>
          <a:p>
            <a:r>
              <a:rPr lang="pl-PL" sz="1600" b="1">
                <a:latin typeface="Calibri" pitchFamily="34" charset="0"/>
                <a:cs typeface="Times New Roman" pitchFamily="18" charset="0"/>
              </a:rPr>
              <a:t>członkowie </a:t>
            </a:r>
            <a:r>
              <a:rPr lang="pl-PL" sz="1600" b="1" i="1">
                <a:latin typeface="Calibri" pitchFamily="34" charset="0"/>
                <a:cs typeface="Times New Roman" pitchFamily="18" charset="0"/>
              </a:rPr>
              <a:t>Zespołu badawczego do spraw analiz systemu ubezpieczeń społecznych</a:t>
            </a:r>
            <a:r>
              <a:rPr lang="pl-PL" sz="1600" b="1">
                <a:latin typeface="Calibri" pitchFamily="34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625" name="Grupa 1"/>
          <p:cNvGrpSpPr>
            <a:grpSpLocks/>
          </p:cNvGrpSpPr>
          <p:nvPr/>
        </p:nvGrpSpPr>
        <p:grpSpPr bwMode="auto">
          <a:xfrm>
            <a:off x="0" y="-85725"/>
            <a:ext cx="9144000" cy="6943725"/>
            <a:chOff x="0" y="-69836"/>
            <a:chExt cx="9144000" cy="6943725"/>
          </a:xfrm>
        </p:grpSpPr>
        <p:pic>
          <p:nvPicPr>
            <p:cNvPr id="154629" name="Picture 3" descr="C:\Users\Pawel\Desktop\ZUS\obrazki\03_bg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-69836"/>
              <a:ext cx="9144000" cy="6943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4630" name="Picture 5" descr="C:\Users\Pawel\Desktop\ZUS\obrazki\02_belka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" y="116632"/>
              <a:ext cx="7353705" cy="889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4631" name="Picture 6" descr="C:\Users\Pawel\Desktop\ZUS\obrazki\02_logo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380312" y="116632"/>
              <a:ext cx="1502752" cy="1013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68313" y="274638"/>
            <a:ext cx="6624637" cy="561975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pl-PL" sz="3100" b="1" i="1" dirty="0" smtClean="0">
                <a:solidFill>
                  <a:srgbClr val="FFFFFF"/>
                </a:solidFill>
              </a:rPr>
              <a:t>Wiek ubezpieczonego</a:t>
            </a:r>
            <a:r>
              <a:rPr lang="pl-PL" sz="2000" dirty="0" smtClean="0"/>
              <a:t/>
            </a:r>
            <a:br>
              <a:rPr lang="pl-PL" sz="2000" dirty="0" smtClean="0"/>
            </a:br>
            <a:endParaRPr lang="pl-PL" sz="2000" dirty="0"/>
          </a:p>
        </p:txBody>
      </p:sp>
      <p:sp>
        <p:nvSpPr>
          <p:cNvPr id="154627" name="Symbol zastępczy zawartości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pl-PL" sz="2400" i="1" smtClean="0"/>
              <a:t> </a:t>
            </a:r>
            <a:r>
              <a:rPr lang="pl-PL" sz="1800" b="1" smtClean="0"/>
              <a:t> Struktura liczby osób pobierających renty z tytułu niezdolności do pracy </a:t>
            </a:r>
          </a:p>
          <a:p>
            <a:pPr algn="ctr" eaLnBrk="1" hangingPunct="1">
              <a:buFont typeface="Arial" charset="0"/>
              <a:buNone/>
            </a:pPr>
            <a:r>
              <a:rPr lang="pl-PL" sz="1800" b="1" smtClean="0"/>
              <a:t>według wieku i płci świadczeniobiorców</a:t>
            </a:r>
          </a:p>
          <a:p>
            <a:pPr eaLnBrk="1" hangingPunct="1">
              <a:buFont typeface="Arial" charset="0"/>
              <a:buNone/>
            </a:pPr>
            <a:r>
              <a:rPr lang="pl-PL" sz="1600" b="1" i="1" smtClean="0"/>
              <a:t>Stan grudzień 2012 r.</a:t>
            </a:r>
          </a:p>
          <a:p>
            <a:pPr eaLnBrk="1" hangingPunct="1">
              <a:buFont typeface="Arial" charset="0"/>
              <a:buNone/>
            </a:pPr>
            <a:endParaRPr lang="pl-PL" sz="1600" b="1" i="1" smtClean="0"/>
          </a:p>
          <a:p>
            <a:pPr eaLnBrk="1" hangingPunct="1">
              <a:buFont typeface="Arial" charset="0"/>
              <a:buNone/>
            </a:pPr>
            <a:endParaRPr lang="pl-PL" sz="1600" b="1" i="1" smtClean="0"/>
          </a:p>
        </p:txBody>
      </p:sp>
      <p:pic>
        <p:nvPicPr>
          <p:cNvPr id="154628" name="Picture 1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1188" y="2708275"/>
            <a:ext cx="7416800" cy="352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673" name="Grupa 1"/>
          <p:cNvGrpSpPr>
            <a:grpSpLocks/>
          </p:cNvGrpSpPr>
          <p:nvPr/>
        </p:nvGrpSpPr>
        <p:grpSpPr bwMode="auto">
          <a:xfrm>
            <a:off x="0" y="-85725"/>
            <a:ext cx="9144000" cy="6943725"/>
            <a:chOff x="0" y="-69836"/>
            <a:chExt cx="9144000" cy="6943725"/>
          </a:xfrm>
        </p:grpSpPr>
        <p:pic>
          <p:nvPicPr>
            <p:cNvPr id="156677" name="Picture 3" descr="C:\Users\Pawel\Desktop\ZUS\obrazki\03_bg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-69836"/>
              <a:ext cx="9144000" cy="6943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6678" name="Picture 5" descr="C:\Users\Pawel\Desktop\ZUS\obrazki\02_belka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" y="116632"/>
              <a:ext cx="7353705" cy="889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6679" name="Picture 6" descr="C:\Users\Pawel\Desktop\ZUS\obrazki\02_logo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380312" y="116632"/>
              <a:ext cx="1502752" cy="1013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Tytuł 2"/>
          <p:cNvSpPr>
            <a:spLocks noGrp="1"/>
          </p:cNvSpPr>
          <p:nvPr>
            <p:ph type="title" idx="4294967295"/>
          </p:nvPr>
        </p:nvSpPr>
        <p:spPr>
          <a:xfrm>
            <a:off x="468313" y="274638"/>
            <a:ext cx="6624637" cy="561975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pl-PL" sz="3100" b="1" i="1" dirty="0" smtClean="0">
                <a:solidFill>
                  <a:srgbClr val="FFFFFF"/>
                </a:solidFill>
              </a:rPr>
              <a:t>Wiek ubezpieczonego</a:t>
            </a:r>
            <a:r>
              <a:rPr lang="pl-PL" sz="2000" dirty="0" smtClean="0"/>
              <a:t/>
            </a:r>
            <a:br>
              <a:rPr lang="pl-PL" sz="2000" dirty="0" smtClean="0"/>
            </a:br>
            <a:endParaRPr lang="pl-PL" sz="2000" dirty="0"/>
          </a:p>
        </p:txBody>
      </p:sp>
      <p:sp>
        <p:nvSpPr>
          <p:cNvPr id="156675" name="Symbol zastępczy zawartości 3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pl-PL" sz="2400" i="1" smtClean="0"/>
              <a:t> </a:t>
            </a:r>
            <a:r>
              <a:rPr lang="pl-PL" sz="1800" b="1" smtClean="0"/>
              <a:t> Struktura liczby osób, którym w 2012 r. przyznano rentę z tytułu niezdolności do pracy wypłacaną przez ZUS  </a:t>
            </a:r>
          </a:p>
          <a:p>
            <a:pPr algn="ctr" eaLnBrk="1" hangingPunct="1">
              <a:buFont typeface="Arial" charset="0"/>
              <a:buNone/>
            </a:pPr>
            <a:r>
              <a:rPr lang="pl-PL" sz="1800" b="1" smtClean="0"/>
              <a:t>według wieku i płci świadczeniobiorców</a:t>
            </a:r>
          </a:p>
          <a:p>
            <a:pPr eaLnBrk="1" hangingPunct="1">
              <a:buFont typeface="Arial" charset="0"/>
              <a:buNone/>
            </a:pPr>
            <a:r>
              <a:rPr lang="pl-PL" sz="1600" b="1" i="1" smtClean="0"/>
              <a:t>Stan grudzień 2012 r.</a:t>
            </a:r>
          </a:p>
          <a:p>
            <a:pPr eaLnBrk="1" hangingPunct="1">
              <a:buFont typeface="Arial" charset="0"/>
              <a:buNone/>
            </a:pPr>
            <a:endParaRPr lang="pl-PL" sz="1600" b="1" i="1" smtClean="0"/>
          </a:p>
          <a:p>
            <a:pPr eaLnBrk="1" hangingPunct="1">
              <a:buFont typeface="Arial" charset="0"/>
              <a:buNone/>
            </a:pPr>
            <a:endParaRPr lang="pl-PL" sz="1600" b="1" i="1" smtClean="0"/>
          </a:p>
          <a:p>
            <a:pPr eaLnBrk="1" hangingPunct="1">
              <a:buFont typeface="Arial" charset="0"/>
              <a:buNone/>
            </a:pPr>
            <a:endParaRPr lang="pl-PL" sz="1600" b="1" i="1" smtClean="0"/>
          </a:p>
        </p:txBody>
      </p:sp>
      <p:pic>
        <p:nvPicPr>
          <p:cNvPr id="156676" name="Picture 1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9750" y="2924175"/>
            <a:ext cx="7920038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33" name="Grupa 1"/>
          <p:cNvGrpSpPr>
            <a:grpSpLocks/>
          </p:cNvGrpSpPr>
          <p:nvPr/>
        </p:nvGrpSpPr>
        <p:grpSpPr bwMode="auto">
          <a:xfrm>
            <a:off x="0" y="-69850"/>
            <a:ext cx="9144000" cy="6943725"/>
            <a:chOff x="0" y="-69836"/>
            <a:chExt cx="9144000" cy="6943725"/>
          </a:xfrm>
        </p:grpSpPr>
        <p:pic>
          <p:nvPicPr>
            <p:cNvPr id="43036" name="Picture 3" descr="C:\Users\Pawel\Desktop\ZUS\obrazki\03_bg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-69836"/>
              <a:ext cx="9144000" cy="6943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037" name="Picture 5" descr="C:\Users\Pawel\Desktop\ZUS\obrazki\02_belka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" y="116632"/>
              <a:ext cx="7353705" cy="889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038" name="Picture 6" descr="C:\Users\Pawel\Desktop\ZUS\obrazki\02_logo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380312" y="116632"/>
              <a:ext cx="1502752" cy="1013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68313" y="274638"/>
            <a:ext cx="6624637" cy="561975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pl-PL" sz="3100" b="1" i="1" dirty="0" smtClean="0">
                <a:solidFill>
                  <a:srgbClr val="FFFFFF"/>
                </a:solidFill>
              </a:rPr>
              <a:t>Wysokość renty a wiek ubezpieczonego</a:t>
            </a:r>
            <a:r>
              <a:rPr lang="pl-PL" sz="2000" dirty="0" smtClean="0"/>
              <a:t/>
            </a:r>
            <a:br>
              <a:rPr lang="pl-PL" sz="2000" dirty="0" smtClean="0"/>
            </a:br>
            <a:endParaRPr lang="pl-PL" sz="2000" dirty="0"/>
          </a:p>
        </p:txBody>
      </p:sp>
      <p:sp>
        <p:nvSpPr>
          <p:cNvPr id="43035" name="Symbol zastępczy zawartości 3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4929188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pl-PL" sz="2400" i="1" smtClean="0"/>
              <a:t> </a:t>
            </a:r>
            <a:r>
              <a:rPr lang="pl-PL" sz="1800" b="1" smtClean="0"/>
              <a:t>Przeciętna miesięczna wysokość renty z tytułu niezdolności do pracy </a:t>
            </a:r>
          </a:p>
          <a:p>
            <a:pPr algn="ctr" eaLnBrk="1" hangingPunct="1">
              <a:buFont typeface="Arial" charset="0"/>
              <a:buNone/>
            </a:pPr>
            <a:r>
              <a:rPr lang="pl-PL" sz="1800" b="1" smtClean="0"/>
              <a:t>według wieku i płci rencisty</a:t>
            </a:r>
          </a:p>
          <a:p>
            <a:pPr eaLnBrk="1" hangingPunct="1">
              <a:buFont typeface="Arial" charset="0"/>
              <a:buNone/>
            </a:pPr>
            <a:r>
              <a:rPr lang="pl-PL" sz="1600" b="1" i="1" smtClean="0"/>
              <a:t>Stan grudzień 2012 r.</a:t>
            </a:r>
          </a:p>
          <a:p>
            <a:pPr eaLnBrk="1" hangingPunct="1">
              <a:buFont typeface="Arial" charset="0"/>
              <a:buNone/>
            </a:pPr>
            <a:endParaRPr lang="pl-PL" sz="1600" b="1" i="1" smtClean="0"/>
          </a:p>
        </p:txBody>
      </p:sp>
      <p:pic>
        <p:nvPicPr>
          <p:cNvPr id="43040" name="Picture 3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71550" y="2420938"/>
            <a:ext cx="7272338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81" name="Grupa 1"/>
          <p:cNvGrpSpPr>
            <a:grpSpLocks/>
          </p:cNvGrpSpPr>
          <p:nvPr/>
        </p:nvGrpSpPr>
        <p:grpSpPr bwMode="auto">
          <a:xfrm>
            <a:off x="-279400" y="0"/>
            <a:ext cx="9144000" cy="6943725"/>
            <a:chOff x="0" y="-69836"/>
            <a:chExt cx="9144000" cy="6943725"/>
          </a:xfrm>
        </p:grpSpPr>
        <p:pic>
          <p:nvPicPr>
            <p:cNvPr id="45084" name="Picture 3" descr="C:\Users\Pawel\Desktop\ZUS\obrazki\03_bg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-69836"/>
              <a:ext cx="9144000" cy="6943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085" name="Picture 5" descr="C:\Users\Pawel\Desktop\ZUS\obrazki\02_belka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" y="116632"/>
              <a:ext cx="7353705" cy="889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086" name="Picture 6" descr="C:\Users\Pawel\Desktop\ZUS\obrazki\02_logo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380312" y="116632"/>
              <a:ext cx="1502752" cy="1013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68313" y="274638"/>
            <a:ext cx="6624637" cy="561975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pl-PL" sz="3100" b="1" i="1" dirty="0" smtClean="0">
                <a:solidFill>
                  <a:srgbClr val="FFFFFF"/>
                </a:solidFill>
              </a:rPr>
              <a:t>Wysokość renty a wiek ubezpieczonego</a:t>
            </a:r>
            <a:r>
              <a:rPr lang="pl-PL" sz="2000" dirty="0" smtClean="0"/>
              <a:t/>
            </a:r>
            <a:br>
              <a:rPr lang="pl-PL" sz="2000" dirty="0" smtClean="0"/>
            </a:br>
            <a:endParaRPr lang="pl-PL" sz="2000" dirty="0"/>
          </a:p>
        </p:txBody>
      </p:sp>
      <p:sp>
        <p:nvSpPr>
          <p:cNvPr id="45083" name="Symbol zastępczy zawartości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pl-PL" sz="2400" i="1" smtClean="0"/>
              <a:t> </a:t>
            </a:r>
            <a:r>
              <a:rPr lang="pl-PL" sz="1800" b="1" i="1" smtClean="0"/>
              <a:t>Przeciętna miesięczna wysokość renty z tytułu niezdolności do pracy </a:t>
            </a:r>
          </a:p>
          <a:p>
            <a:pPr algn="ctr" eaLnBrk="1" hangingPunct="1">
              <a:buFont typeface="Arial" charset="0"/>
              <a:buNone/>
            </a:pPr>
            <a:r>
              <a:rPr lang="pl-PL" sz="1800" b="1" i="1" smtClean="0"/>
              <a:t>przyznanej w 2012 r. według wieku i płci rencisty</a:t>
            </a:r>
          </a:p>
          <a:p>
            <a:pPr eaLnBrk="1" hangingPunct="1">
              <a:buFont typeface="Arial" charset="0"/>
              <a:buNone/>
            </a:pPr>
            <a:r>
              <a:rPr lang="pl-PL" sz="1600" b="1" smtClean="0"/>
              <a:t>Stan grudzień 2012 r.</a:t>
            </a:r>
          </a:p>
          <a:p>
            <a:pPr eaLnBrk="1" hangingPunct="1">
              <a:buFont typeface="Arial" charset="0"/>
              <a:buNone/>
            </a:pPr>
            <a:endParaRPr lang="pl-PL" sz="1600" b="1" smtClean="0"/>
          </a:p>
          <a:p>
            <a:pPr eaLnBrk="1" hangingPunct="1">
              <a:buFont typeface="Arial" charset="0"/>
              <a:buNone/>
            </a:pPr>
            <a:endParaRPr lang="pl-PL" sz="1600" b="1" smtClean="0"/>
          </a:p>
        </p:txBody>
      </p:sp>
      <p:pic>
        <p:nvPicPr>
          <p:cNvPr id="45088" name="Picture 3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27088" y="2997200"/>
            <a:ext cx="7415212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817" name="Grupa 1"/>
          <p:cNvGrpSpPr>
            <a:grpSpLocks/>
          </p:cNvGrpSpPr>
          <p:nvPr/>
        </p:nvGrpSpPr>
        <p:grpSpPr bwMode="auto">
          <a:xfrm>
            <a:off x="0" y="-69850"/>
            <a:ext cx="9144000" cy="6943725"/>
            <a:chOff x="0" y="-69836"/>
            <a:chExt cx="9144000" cy="6943725"/>
          </a:xfrm>
        </p:grpSpPr>
        <p:pic>
          <p:nvPicPr>
            <p:cNvPr id="162820" name="Picture 3" descr="C:\Users\Pawel\Desktop\ZUS\obrazki\03_bg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-69836"/>
              <a:ext cx="9144000" cy="6943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2821" name="Picture 5" descr="C:\Users\Pawel\Desktop\ZUS\obrazki\02_belka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" y="116632"/>
              <a:ext cx="7353705" cy="889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2822" name="Picture 6" descr="C:\Users\Pawel\Desktop\ZUS\obrazki\02_logo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380312" y="116632"/>
              <a:ext cx="1502752" cy="1013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68313" y="274638"/>
            <a:ext cx="6624637" cy="561975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pl-PL" sz="3100" b="1" i="1" dirty="0" smtClean="0">
                <a:solidFill>
                  <a:srgbClr val="FFFFFF"/>
                </a:solidFill>
              </a:rPr>
              <a:t>Staż ubezpieczeniowy </a:t>
            </a:r>
            <a:r>
              <a:rPr lang="pl-PL" sz="2000" dirty="0" smtClean="0"/>
              <a:t/>
            </a:r>
            <a:br>
              <a:rPr lang="pl-PL" sz="2000" dirty="0" smtClean="0"/>
            </a:br>
            <a:endParaRPr lang="pl-PL" sz="2000" dirty="0"/>
          </a:p>
        </p:txBody>
      </p:sp>
      <p:sp>
        <p:nvSpPr>
          <p:cNvPr id="162819" name="Symbol zastępczy zawartości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endParaRPr lang="pl-PL" sz="2400" b="1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r>
              <a:rPr lang="pl-PL" sz="2400" b="1" smtClean="0">
                <a:cs typeface="Times New Roman" pitchFamily="18" charset="0"/>
              </a:rPr>
              <a:t>Przy ustalaniu wysokości  rent uwzględnia się:</a:t>
            </a:r>
          </a:p>
          <a:p>
            <a:pPr eaLnBrk="1" hangingPunct="1">
              <a:buFont typeface="Arial" charset="0"/>
              <a:buNone/>
            </a:pPr>
            <a:endParaRPr lang="pl-PL" sz="2400" b="1" smtClean="0">
              <a:cs typeface="Times New Roman" pitchFamily="18" charset="0"/>
            </a:endParaRPr>
          </a:p>
          <a:p>
            <a:pPr lvl="1" eaLnBrk="1" hangingPunct="1">
              <a:buFont typeface="Wingdings" pitchFamily="2" charset="2"/>
              <a:buChar char="Ø"/>
            </a:pPr>
            <a:r>
              <a:rPr lang="pl-PL" sz="2400" b="1" smtClean="0">
                <a:cs typeface="Times New Roman" pitchFamily="18" charset="0"/>
              </a:rPr>
              <a:t>okresy składkowe (art. 6 ustawy emerytalnej),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pl-PL" sz="2400" b="1" smtClean="0">
                <a:cs typeface="Times New Roman" pitchFamily="18" charset="0"/>
              </a:rPr>
              <a:t>okresy nieskładkowe (art. 7 ustawy emerytalnej),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pl-PL" sz="2400" b="1" smtClean="0">
                <a:cs typeface="Times New Roman" pitchFamily="18" charset="0"/>
              </a:rPr>
              <a:t>okresy uzupełniające, tj. prowadzenia gospodarstwa rolnego i pracy w tym gospodarstwie, za które opłacone zostały składki (art. 10 ust. 1pkt 1 ustawy emerytalnej),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pl-PL" sz="2400" b="1" smtClean="0">
                <a:cs typeface="Times New Roman" pitchFamily="18" charset="0"/>
              </a:rPr>
              <a:t>staż hipotetyczny.</a:t>
            </a:r>
          </a:p>
          <a:p>
            <a:pPr eaLnBrk="1" hangingPunct="1"/>
            <a:endParaRPr lang="pl-PL" sz="2000" smtClean="0">
              <a:cs typeface="Times New Roman" pitchFamily="18" charset="0"/>
            </a:endParaRPr>
          </a:p>
          <a:p>
            <a:pPr eaLnBrk="1" hangingPunct="1"/>
            <a:endParaRPr lang="pl-PL" sz="1200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77" name="Grupa 1"/>
          <p:cNvGrpSpPr>
            <a:grpSpLocks/>
          </p:cNvGrpSpPr>
          <p:nvPr/>
        </p:nvGrpSpPr>
        <p:grpSpPr bwMode="auto">
          <a:xfrm>
            <a:off x="0" y="-85725"/>
            <a:ext cx="9144000" cy="6943725"/>
            <a:chOff x="0" y="-69836"/>
            <a:chExt cx="9144000" cy="6943725"/>
          </a:xfrm>
        </p:grpSpPr>
        <p:pic>
          <p:nvPicPr>
            <p:cNvPr id="49180" name="Picture 3" descr="C:\Users\Pawel\Desktop\ZUS\obrazki\03_bg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-69836"/>
              <a:ext cx="9144000" cy="6943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9181" name="Picture 5" descr="C:\Users\Pawel\Desktop\ZUS\obrazki\02_belka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" y="116632"/>
              <a:ext cx="7353705" cy="889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9182" name="Picture 6" descr="C:\Users\Pawel\Desktop\ZUS\obrazki\02_logo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380312" y="116632"/>
              <a:ext cx="1502752" cy="1013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68313" y="274638"/>
            <a:ext cx="6624637" cy="561975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pl-PL" sz="3100" b="1" i="1" dirty="0" smtClean="0">
                <a:solidFill>
                  <a:srgbClr val="FFFFFF"/>
                </a:solidFill>
              </a:rPr>
              <a:t>Staż ubezpieczeniowy a wysokość renty </a:t>
            </a:r>
            <a:r>
              <a:rPr lang="pl-PL" sz="2000" dirty="0" smtClean="0"/>
              <a:t/>
            </a:r>
            <a:br>
              <a:rPr lang="pl-PL" sz="2000" dirty="0" smtClean="0"/>
            </a:br>
            <a:endParaRPr lang="pl-PL" sz="2000" dirty="0"/>
          </a:p>
        </p:txBody>
      </p:sp>
      <p:sp>
        <p:nvSpPr>
          <p:cNvPr id="49179" name="Symbol zastępczy zawartości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pl-PL" sz="2400" i="1" smtClean="0"/>
              <a:t> </a:t>
            </a:r>
            <a:r>
              <a:rPr lang="pl-PL" sz="1800" b="1" smtClean="0"/>
              <a:t>Struktura rent z tytułu niezdolności do pracy według stażu i płci świadczeniobiorców</a:t>
            </a:r>
          </a:p>
          <a:p>
            <a:pPr eaLnBrk="1" hangingPunct="1">
              <a:buFont typeface="Arial" charset="0"/>
              <a:buNone/>
            </a:pPr>
            <a:r>
              <a:rPr lang="pl-PL" sz="1600" b="1" i="1" smtClean="0"/>
              <a:t>Stan grudzień 2012 r.</a:t>
            </a:r>
          </a:p>
          <a:p>
            <a:pPr eaLnBrk="1" hangingPunct="1">
              <a:buFont typeface="Arial" charset="0"/>
              <a:buNone/>
            </a:pPr>
            <a:endParaRPr lang="pl-PL" sz="1600" b="1" i="1" smtClean="0"/>
          </a:p>
        </p:txBody>
      </p:sp>
      <p:pic>
        <p:nvPicPr>
          <p:cNvPr id="49184" name="Picture 3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00113" y="2492375"/>
            <a:ext cx="7416800" cy="380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5889" name="Grupa 1"/>
          <p:cNvGrpSpPr>
            <a:grpSpLocks/>
          </p:cNvGrpSpPr>
          <p:nvPr/>
        </p:nvGrpSpPr>
        <p:grpSpPr bwMode="auto">
          <a:xfrm>
            <a:off x="0" y="-85725"/>
            <a:ext cx="9144000" cy="6943725"/>
            <a:chOff x="0" y="-69836"/>
            <a:chExt cx="9144000" cy="6943725"/>
          </a:xfrm>
        </p:grpSpPr>
        <p:pic>
          <p:nvPicPr>
            <p:cNvPr id="165893" name="Picture 3" descr="C:\Users\Pawel\Desktop\ZUS\obrazki\03_bg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-69836"/>
              <a:ext cx="9144000" cy="6943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5894" name="Picture 5" descr="C:\Users\Pawel\Desktop\ZUS\obrazki\02_belka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" y="116632"/>
              <a:ext cx="7353705" cy="889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5895" name="Picture 6" descr="C:\Users\Pawel\Desktop\ZUS\obrazki\02_logo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380312" y="116632"/>
              <a:ext cx="1502752" cy="1013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Tytuł 2"/>
          <p:cNvSpPr>
            <a:spLocks noGrp="1"/>
          </p:cNvSpPr>
          <p:nvPr>
            <p:ph type="title" idx="4294967295"/>
          </p:nvPr>
        </p:nvSpPr>
        <p:spPr>
          <a:xfrm>
            <a:off x="468313" y="274638"/>
            <a:ext cx="6624637" cy="561975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pl-PL" sz="3100" b="1" i="1" dirty="0" smtClean="0">
                <a:solidFill>
                  <a:srgbClr val="FFFFFF"/>
                </a:solidFill>
              </a:rPr>
              <a:t>Staż ubezpieczeniowy a wysokość renty </a:t>
            </a:r>
            <a:r>
              <a:rPr lang="pl-PL" sz="2000" dirty="0" smtClean="0"/>
              <a:t/>
            </a:r>
            <a:br>
              <a:rPr lang="pl-PL" sz="2000" dirty="0" smtClean="0"/>
            </a:br>
            <a:endParaRPr lang="pl-PL" sz="2000" dirty="0"/>
          </a:p>
        </p:txBody>
      </p:sp>
      <p:sp>
        <p:nvSpPr>
          <p:cNvPr id="165891" name="Symbol zastępczy zawartości 3"/>
          <p:cNvSpPr>
            <a:spLocks noGrp="1"/>
          </p:cNvSpPr>
          <p:nvPr>
            <p:ph idx="4294967295"/>
          </p:nvPr>
        </p:nvSpPr>
        <p:spPr>
          <a:xfrm>
            <a:off x="457200" y="1196975"/>
            <a:ext cx="8229600" cy="4929188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pl-PL" sz="2400" i="1" smtClean="0"/>
              <a:t> </a:t>
            </a:r>
            <a:r>
              <a:rPr lang="pl-PL" sz="1800" b="1" smtClean="0"/>
              <a:t>Struktura rent z tytułu niezdolności do pracy przyznanych w 2012 r. </a:t>
            </a:r>
          </a:p>
          <a:p>
            <a:pPr algn="ctr" eaLnBrk="1" hangingPunct="1">
              <a:buFont typeface="Arial" charset="0"/>
              <a:buNone/>
            </a:pPr>
            <a:r>
              <a:rPr lang="pl-PL" sz="1800" b="1" smtClean="0"/>
              <a:t>według stażu i płci świadczeniobiorców</a:t>
            </a:r>
          </a:p>
          <a:p>
            <a:pPr eaLnBrk="1" hangingPunct="1">
              <a:buFont typeface="Arial" charset="0"/>
              <a:buNone/>
            </a:pPr>
            <a:r>
              <a:rPr lang="pl-PL" sz="1600" b="1" i="1" smtClean="0"/>
              <a:t>Stan grudzień 2012 r.</a:t>
            </a:r>
          </a:p>
          <a:p>
            <a:pPr eaLnBrk="1" hangingPunct="1">
              <a:buFont typeface="Arial" charset="0"/>
              <a:buNone/>
            </a:pPr>
            <a:endParaRPr lang="pl-PL" sz="1600" b="1" i="1" smtClean="0"/>
          </a:p>
          <a:p>
            <a:pPr eaLnBrk="1" hangingPunct="1">
              <a:buFont typeface="Arial" charset="0"/>
              <a:buNone/>
            </a:pPr>
            <a:endParaRPr lang="pl-PL" sz="1600" b="1" i="1" smtClean="0"/>
          </a:p>
        </p:txBody>
      </p:sp>
      <p:pic>
        <p:nvPicPr>
          <p:cNvPr id="165892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9750" y="2420938"/>
            <a:ext cx="7488238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937" name="Grupa 1"/>
          <p:cNvGrpSpPr>
            <a:grpSpLocks/>
          </p:cNvGrpSpPr>
          <p:nvPr/>
        </p:nvGrpSpPr>
        <p:grpSpPr bwMode="auto">
          <a:xfrm>
            <a:off x="0" y="-69850"/>
            <a:ext cx="9144000" cy="6943725"/>
            <a:chOff x="0" y="-69836"/>
            <a:chExt cx="9144000" cy="6943725"/>
          </a:xfrm>
        </p:grpSpPr>
        <p:pic>
          <p:nvPicPr>
            <p:cNvPr id="167941" name="Picture 3" descr="C:\Users\Pawel\Desktop\ZUS\obrazki\03_bg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-69836"/>
              <a:ext cx="9144000" cy="6943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7942" name="Picture 5" descr="C:\Users\Pawel\Desktop\ZUS\obrazki\02_belka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" y="116632"/>
              <a:ext cx="7353705" cy="889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7943" name="Picture 6" descr="C:\Users\Pawel\Desktop\ZUS\obrazki\02_logo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380312" y="116632"/>
              <a:ext cx="1502752" cy="1013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68313" y="274638"/>
            <a:ext cx="6624637" cy="561975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pl-PL" sz="3100" b="1" i="1" dirty="0" smtClean="0">
                <a:solidFill>
                  <a:srgbClr val="FFFFFF"/>
                </a:solidFill>
              </a:rPr>
              <a:t>Staż ubezpieczeniowy a wysokość renty </a:t>
            </a:r>
            <a:r>
              <a:rPr lang="pl-PL" sz="2000" dirty="0" smtClean="0"/>
              <a:t/>
            </a:r>
            <a:br>
              <a:rPr lang="pl-PL" sz="2000" dirty="0" smtClean="0"/>
            </a:br>
            <a:endParaRPr lang="pl-PL" sz="2000" dirty="0"/>
          </a:p>
        </p:txBody>
      </p:sp>
      <p:sp>
        <p:nvSpPr>
          <p:cNvPr id="167939" name="Symbol zastępczy zawartości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pl-PL" sz="2400" i="1" smtClean="0"/>
              <a:t> </a:t>
            </a:r>
            <a:r>
              <a:rPr lang="pl-PL" sz="1800" b="1" smtClean="0"/>
              <a:t>Przeciętna miesięczna wysokość renty z tytułu niezdolności do pracy wg stażu i płci</a:t>
            </a:r>
          </a:p>
          <a:p>
            <a:pPr eaLnBrk="1" hangingPunct="1">
              <a:buFont typeface="Arial" charset="0"/>
              <a:buNone/>
            </a:pPr>
            <a:r>
              <a:rPr lang="pl-PL" sz="1600" b="1" i="1" smtClean="0"/>
              <a:t>		Stan grudzień 2012 r.</a:t>
            </a:r>
          </a:p>
          <a:p>
            <a:pPr eaLnBrk="1" hangingPunct="1">
              <a:buFont typeface="Arial" charset="0"/>
              <a:buNone/>
            </a:pPr>
            <a:endParaRPr lang="pl-PL" sz="1600" b="1" i="1" smtClean="0"/>
          </a:p>
          <a:p>
            <a:pPr eaLnBrk="1" hangingPunct="1">
              <a:buFont typeface="Arial" charset="0"/>
              <a:buNone/>
            </a:pPr>
            <a:endParaRPr lang="pl-PL" sz="1600" b="1" i="1" smtClean="0"/>
          </a:p>
          <a:p>
            <a:pPr eaLnBrk="1" hangingPunct="1">
              <a:buFont typeface="Arial" charset="0"/>
              <a:buNone/>
            </a:pPr>
            <a:endParaRPr lang="pl-PL" sz="1600" b="1" i="1" smtClean="0"/>
          </a:p>
        </p:txBody>
      </p:sp>
      <p:pic>
        <p:nvPicPr>
          <p:cNvPr id="167940" name="Picture 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60463" y="2492375"/>
            <a:ext cx="6192837" cy="382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985" name="Grupa 1"/>
          <p:cNvGrpSpPr>
            <a:grpSpLocks/>
          </p:cNvGrpSpPr>
          <p:nvPr/>
        </p:nvGrpSpPr>
        <p:grpSpPr bwMode="auto">
          <a:xfrm>
            <a:off x="0" y="-69850"/>
            <a:ext cx="9144000" cy="6943725"/>
            <a:chOff x="0" y="-69836"/>
            <a:chExt cx="9144000" cy="6943725"/>
          </a:xfrm>
        </p:grpSpPr>
        <p:pic>
          <p:nvPicPr>
            <p:cNvPr id="169989" name="Picture 3" descr="C:\Users\Pawel\Desktop\ZUS\obrazki\03_bg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-69836"/>
              <a:ext cx="9144000" cy="6943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9990" name="Picture 5" descr="C:\Users\Pawel\Desktop\ZUS\obrazki\02_belka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" y="116632"/>
              <a:ext cx="7353705" cy="889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9991" name="Picture 6" descr="C:\Users\Pawel\Desktop\ZUS\obrazki\02_logo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380312" y="116632"/>
              <a:ext cx="1502752" cy="1013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68313" y="274638"/>
            <a:ext cx="6624637" cy="561975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pl-PL" sz="3100" b="1" i="1" dirty="0" smtClean="0">
                <a:solidFill>
                  <a:srgbClr val="FFFFFF"/>
                </a:solidFill>
              </a:rPr>
              <a:t>Staż ubezpieczeniowy a wysokość renty </a:t>
            </a:r>
            <a:r>
              <a:rPr lang="pl-PL" sz="2000" dirty="0" smtClean="0"/>
              <a:t/>
            </a:r>
            <a:br>
              <a:rPr lang="pl-PL" sz="2000" dirty="0" smtClean="0"/>
            </a:br>
            <a:endParaRPr lang="pl-PL" sz="2000" dirty="0"/>
          </a:p>
        </p:txBody>
      </p:sp>
      <p:sp>
        <p:nvSpPr>
          <p:cNvPr id="169987" name="Symbol zastępczy zawartości 3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5256213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pl-PL" sz="2400" i="1" smtClean="0"/>
              <a:t> </a:t>
            </a:r>
            <a:r>
              <a:rPr lang="pl-PL" sz="1800" b="1" smtClean="0"/>
              <a:t>Przeciętna miesięczna wysokość renty z tytułu niezdolności do pracy </a:t>
            </a:r>
          </a:p>
          <a:p>
            <a:pPr algn="ctr" eaLnBrk="1" hangingPunct="1">
              <a:buFont typeface="Arial" charset="0"/>
              <a:buNone/>
            </a:pPr>
            <a:r>
              <a:rPr lang="pl-PL" sz="1800" b="1" smtClean="0"/>
              <a:t>przyznanej w 2012 r. według stażu i płci świadczeniobiorcy</a:t>
            </a:r>
          </a:p>
          <a:p>
            <a:pPr eaLnBrk="1" hangingPunct="1">
              <a:buFont typeface="Arial" charset="0"/>
              <a:buNone/>
            </a:pPr>
            <a:r>
              <a:rPr lang="pl-PL" sz="1600" b="1" i="1" smtClean="0"/>
              <a:t>		</a:t>
            </a:r>
          </a:p>
          <a:p>
            <a:pPr eaLnBrk="1" hangingPunct="1">
              <a:buFont typeface="Arial" charset="0"/>
              <a:buNone/>
            </a:pPr>
            <a:r>
              <a:rPr lang="pl-PL" sz="1600" b="1" i="1" smtClean="0"/>
              <a:t>		Stan grudzień 2012 r.</a:t>
            </a:r>
          </a:p>
          <a:p>
            <a:pPr eaLnBrk="1" hangingPunct="1"/>
            <a:endParaRPr lang="pl-PL" sz="1600" b="1" i="1" smtClean="0"/>
          </a:p>
          <a:p>
            <a:pPr eaLnBrk="1" hangingPunct="1"/>
            <a:endParaRPr lang="pl-PL" sz="1600" b="1" i="1" smtClean="0"/>
          </a:p>
        </p:txBody>
      </p:sp>
      <p:pic>
        <p:nvPicPr>
          <p:cNvPr id="169988" name="Picture 2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03350" y="2708275"/>
            <a:ext cx="6049963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009" name="Grupa 1"/>
          <p:cNvGrpSpPr>
            <a:grpSpLocks/>
          </p:cNvGrpSpPr>
          <p:nvPr/>
        </p:nvGrpSpPr>
        <p:grpSpPr bwMode="auto">
          <a:xfrm>
            <a:off x="0" y="-69850"/>
            <a:ext cx="9144000" cy="6943725"/>
            <a:chOff x="0" y="-69836"/>
            <a:chExt cx="9144000" cy="6943725"/>
          </a:xfrm>
        </p:grpSpPr>
        <p:pic>
          <p:nvPicPr>
            <p:cNvPr id="171012" name="Picture 3" descr="C:\Users\Pawel\Desktop\ZUS\obrazki\03_bg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-69836"/>
              <a:ext cx="9144000" cy="6943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1013" name="Picture 5" descr="C:\Users\Pawel\Desktop\ZUS\obrazki\02_belka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" y="116632"/>
              <a:ext cx="7353705" cy="889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1014" name="Picture 6" descr="C:\Users\Pawel\Desktop\ZUS\obrazki\02_logo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380312" y="116632"/>
              <a:ext cx="1502752" cy="1013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68313" y="274638"/>
            <a:ext cx="6624637" cy="561975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pl-PL" sz="3100" b="1" i="1" dirty="0" smtClean="0">
                <a:solidFill>
                  <a:srgbClr val="FFFFFF"/>
                </a:solidFill>
              </a:rPr>
              <a:t>Podstawa wymiaru a wysokość renty </a:t>
            </a:r>
            <a:r>
              <a:rPr lang="pl-PL" sz="2000" dirty="0" smtClean="0"/>
              <a:t/>
            </a:r>
            <a:br>
              <a:rPr lang="pl-PL" sz="2000" dirty="0" smtClean="0"/>
            </a:br>
            <a:endParaRPr lang="pl-PL" sz="2000" dirty="0"/>
          </a:p>
        </p:txBody>
      </p:sp>
      <p:sp>
        <p:nvSpPr>
          <p:cNvPr id="171011" name="Symbol zastępczy zawartości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pl-PL" sz="1300" i="1" smtClean="0"/>
              <a:t> </a:t>
            </a:r>
            <a:endParaRPr lang="pl-PL" sz="1300" smtClean="0"/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pl-PL" sz="2000" b="1" smtClean="0">
                <a:cs typeface="Times New Roman" pitchFamily="18" charset="0"/>
              </a:rPr>
              <a:t>Podstawę wymiaru renty z tytułu niezdolności do pracy stanowi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pl-PL" sz="2000" b="1" smtClean="0">
                <a:cs typeface="Times New Roman" pitchFamily="18" charset="0"/>
              </a:rPr>
              <a:t>odpowiednio ustalona, przeciętna podstawa wymiaru składki na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pl-PL" sz="2000" b="1" smtClean="0">
                <a:cs typeface="Times New Roman" pitchFamily="18" charset="0"/>
              </a:rPr>
              <a:t>ubezpieczenia emerytalne i rentowe lub na ubezpieczenie społeczne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pl-PL" sz="2000" b="1" smtClean="0">
                <a:cs typeface="Times New Roman" pitchFamily="18" charset="0"/>
              </a:rPr>
              <a:t>(ubezpieczenie obowiązujące do dnia 31 grudnia 1998 r.) na podstawie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pl-PL" sz="2000" b="1" smtClean="0">
                <a:cs typeface="Times New Roman" pitchFamily="18" charset="0"/>
              </a:rPr>
              <a:t>prawa polskiego w okresie wskazanym w przepisach ustawy emerytalnej.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pl-PL" sz="2000" b="1" i="1" smtClean="0"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pl-PL" sz="2000" b="1" smtClean="0">
                <a:cs typeface="Times New Roman" pitchFamily="18" charset="0"/>
              </a:rPr>
              <a:t>Do ustalenia podstawy wymiaru renty z tytułu niezdolności do pracy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pl-PL" sz="2000" b="1" smtClean="0">
                <a:cs typeface="Times New Roman" pitchFamily="18" charset="0"/>
              </a:rPr>
              <a:t>przyjmuje się przychód/dochód stanowiący podstawę wymiaru składek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pl-PL" sz="2000" b="1" smtClean="0">
                <a:cs typeface="Times New Roman" pitchFamily="18" charset="0"/>
              </a:rPr>
              <a:t>na ubezpieczenia społeczne z kolejnych 10 lat kalendarzowych wybranych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pl-PL" sz="2000" b="1" smtClean="0">
                <a:cs typeface="Times New Roman" pitchFamily="18" charset="0"/>
              </a:rPr>
              <a:t>przez ubezpieczonego z ostatnich 20 lat kalendarzowych, poprzedzających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pl-PL" sz="2000" b="1" smtClean="0">
                <a:cs typeface="Times New Roman" pitchFamily="18" charset="0"/>
              </a:rPr>
              <a:t>bezpośrednio rok, w którym zgłoszono wniosek o świadczenie oraz kwoty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pl-PL" sz="2000" b="1" smtClean="0">
                <a:cs typeface="Times New Roman" pitchFamily="18" charset="0"/>
              </a:rPr>
              <a:t>nieoskładkowane, np. zasiłki chorobowe.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pl-PL" sz="2000" b="1" smtClean="0">
                <a:cs typeface="Times New Roman" pitchFamily="18" charset="0"/>
              </a:rPr>
              <a:t> </a:t>
            </a:r>
          </a:p>
          <a:p>
            <a:pPr eaLnBrk="1" hangingPunct="1">
              <a:lnSpc>
                <a:spcPct val="80000"/>
              </a:lnSpc>
            </a:pPr>
            <a:endParaRPr lang="pl-PL" sz="2000" b="1" smtClean="0"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ymbol zastępczy numeru slajdu 1"/>
          <p:cNvSpPr>
            <a:spLocks noGrp="1"/>
          </p:cNvSpPr>
          <p:nvPr>
            <p:ph type="sldNum" sz="quarter" idx="10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35CBCD4-A63A-42A4-A388-79060CD68DD2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pl-PL" smtClean="0">
              <a:latin typeface="Arial CE"/>
            </a:endParaRPr>
          </a:p>
        </p:txBody>
      </p:sp>
      <p:pic>
        <p:nvPicPr>
          <p:cNvPr id="29698" name="Picture 3" descr="C:\Users\Pawel\Desktop\ZUS\obrazki\03_b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69850"/>
            <a:ext cx="9144000" cy="694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C:\Users\Pawel\Desktop\ZUS\obrazki\02_belka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15888"/>
            <a:ext cx="7353300" cy="89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C:\Users\Pawel\Desktop\ZUS\obrazki\02_logo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80288" y="115888"/>
            <a:ext cx="1503362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Tytuł 1"/>
          <p:cNvSpPr>
            <a:spLocks noGrp="1"/>
          </p:cNvSpPr>
          <p:nvPr>
            <p:ph type="title" idx="4294967295"/>
          </p:nvPr>
        </p:nvSpPr>
        <p:spPr>
          <a:xfrm>
            <a:off x="0" y="404813"/>
            <a:ext cx="7912100" cy="360362"/>
          </a:xfrm>
        </p:spPr>
        <p:txBody>
          <a:bodyPr lIns="91440" tIns="45720" rIns="91440" bIns="45720"/>
          <a:lstStyle/>
          <a:p>
            <a:pPr eaLnBrk="1" hangingPunct="1"/>
            <a:r>
              <a:rPr lang="pl-PL" sz="1000" smtClean="0"/>
              <a:t/>
            </a:r>
            <a:br>
              <a:rPr lang="pl-PL" sz="1000" smtClean="0"/>
            </a:br>
            <a:r>
              <a:rPr lang="pl-PL" sz="2400" i="1" smtClean="0">
                <a:latin typeface="Arial" charset="0"/>
              </a:rPr>
              <a:t>Wysokość renty</a:t>
            </a:r>
          </a:p>
        </p:txBody>
      </p:sp>
      <p:sp>
        <p:nvSpPr>
          <p:cNvPr id="29702" name="Symbol zastępczy stopki 6"/>
          <p:cNvSpPr txBox="1">
            <a:spLocks noGrp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pl-PL" b="1">
              <a:solidFill>
                <a:srgbClr val="FFFFFF"/>
              </a:solidFill>
            </a:endParaRPr>
          </a:p>
        </p:txBody>
      </p:sp>
      <p:sp>
        <p:nvSpPr>
          <p:cNvPr id="29703" name="Text Box 146"/>
          <p:cNvSpPr txBox="1">
            <a:spLocks noChangeArrowheads="1"/>
          </p:cNvSpPr>
          <p:nvPr/>
        </p:nvSpPr>
        <p:spPr bwMode="auto">
          <a:xfrm>
            <a:off x="250825" y="1989138"/>
            <a:ext cx="8507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sz="2400" b="1">
                <a:solidFill>
                  <a:srgbClr val="080808"/>
                </a:solidFill>
                <a:latin typeface="Garamond" pitchFamily="18" charset="0"/>
              </a:rPr>
              <a:t>24% KB + (1,3%*S</a:t>
            </a:r>
            <a:r>
              <a:rPr lang="pl-PL" sz="2400" b="1" baseline="-25000">
                <a:solidFill>
                  <a:srgbClr val="080808"/>
                </a:solidFill>
                <a:latin typeface="Garamond" pitchFamily="18" charset="0"/>
              </a:rPr>
              <a:t>skł  </a:t>
            </a:r>
            <a:r>
              <a:rPr lang="pl-PL" sz="2400" b="1">
                <a:solidFill>
                  <a:srgbClr val="080808"/>
                </a:solidFill>
                <a:latin typeface="Garamond" pitchFamily="18" charset="0"/>
              </a:rPr>
              <a:t>+ 0,7%*S</a:t>
            </a:r>
            <a:r>
              <a:rPr lang="pl-PL" sz="2400" b="1" baseline="-25000">
                <a:solidFill>
                  <a:srgbClr val="080808"/>
                </a:solidFill>
                <a:latin typeface="Garamond" pitchFamily="18" charset="0"/>
              </a:rPr>
              <a:t>nskł </a:t>
            </a:r>
            <a:r>
              <a:rPr lang="pl-PL" sz="2400" b="1">
                <a:solidFill>
                  <a:srgbClr val="080808"/>
                </a:solidFill>
                <a:latin typeface="Garamond" pitchFamily="18" charset="0"/>
              </a:rPr>
              <a:t>+</a:t>
            </a:r>
            <a:r>
              <a:rPr lang="pl-PL" sz="2400" b="1" baseline="-25000">
                <a:solidFill>
                  <a:srgbClr val="080808"/>
                </a:solidFill>
                <a:latin typeface="Garamond" pitchFamily="18" charset="0"/>
              </a:rPr>
              <a:t> </a:t>
            </a:r>
            <a:r>
              <a:rPr lang="pl-PL" sz="2400" b="1">
                <a:solidFill>
                  <a:srgbClr val="080808"/>
                </a:solidFill>
                <a:latin typeface="Garamond" pitchFamily="18" charset="0"/>
              </a:rPr>
              <a:t>0,7%*S</a:t>
            </a:r>
            <a:r>
              <a:rPr lang="pl-PL" sz="2400" b="1" baseline="-25000">
                <a:solidFill>
                  <a:srgbClr val="080808"/>
                </a:solidFill>
                <a:latin typeface="Garamond" pitchFamily="18" charset="0"/>
              </a:rPr>
              <a:t>hip</a:t>
            </a:r>
            <a:r>
              <a:rPr lang="pl-PL" sz="2000" b="1" u="sng">
                <a:solidFill>
                  <a:srgbClr val="FFFFFF"/>
                </a:solidFill>
                <a:latin typeface="Garamond" pitchFamily="18" charset="0"/>
              </a:rPr>
              <a:t> </a:t>
            </a:r>
            <a:r>
              <a:rPr lang="pl-PL" sz="2400" b="1">
                <a:solidFill>
                  <a:srgbClr val="080808"/>
                </a:solidFill>
                <a:latin typeface="Garamond" pitchFamily="18" charset="0"/>
              </a:rPr>
              <a:t>)*KB*WWPW</a:t>
            </a:r>
          </a:p>
        </p:txBody>
      </p:sp>
      <p:sp>
        <p:nvSpPr>
          <p:cNvPr id="29704" name="Text Box 147"/>
          <p:cNvSpPr txBox="1">
            <a:spLocks noChangeArrowheads="1"/>
          </p:cNvSpPr>
          <p:nvPr/>
        </p:nvSpPr>
        <p:spPr bwMode="auto">
          <a:xfrm>
            <a:off x="250825" y="2997200"/>
            <a:ext cx="8507413" cy="323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l-PL" sz="2400" b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Gdzie:</a:t>
            </a:r>
          </a:p>
          <a:p>
            <a:pPr algn="just">
              <a:spcBef>
                <a:spcPct val="50000"/>
              </a:spcBef>
            </a:pPr>
            <a:r>
              <a:rPr lang="pl-PL" sz="2400" b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KB – kwota bazowa,</a:t>
            </a:r>
          </a:p>
          <a:p>
            <a:pPr algn="just">
              <a:spcBef>
                <a:spcPct val="50000"/>
              </a:spcBef>
            </a:pPr>
            <a:r>
              <a:rPr lang="pl-PL" sz="2400" b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pl-PL" sz="2400" b="1" baseline="-2500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skł</a:t>
            </a:r>
            <a:r>
              <a:rPr lang="pl-PL" sz="2400" b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– liczba lat okresów składkowych,</a:t>
            </a:r>
          </a:p>
          <a:p>
            <a:pPr algn="just">
              <a:spcBef>
                <a:spcPct val="50000"/>
              </a:spcBef>
            </a:pPr>
            <a:r>
              <a:rPr lang="pl-PL" sz="2400" b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pl-PL" sz="2400" b="1" baseline="-2500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nskł</a:t>
            </a:r>
            <a:r>
              <a:rPr lang="pl-PL" sz="2400" b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– liczba lat okresów nieskładkowych,</a:t>
            </a:r>
          </a:p>
          <a:p>
            <a:pPr algn="just">
              <a:spcBef>
                <a:spcPct val="50000"/>
              </a:spcBef>
            </a:pPr>
            <a:r>
              <a:rPr lang="pl-PL" sz="2400" b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pl-PL" sz="2400" b="1" baseline="-2500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hip</a:t>
            </a:r>
            <a:r>
              <a:rPr lang="pl-PL" sz="2400" b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– liczba lat okresów tzw. stażu hipotetycznego,</a:t>
            </a:r>
          </a:p>
          <a:p>
            <a:pPr algn="just">
              <a:spcBef>
                <a:spcPct val="50000"/>
              </a:spcBef>
            </a:pPr>
            <a:r>
              <a:rPr lang="pl-PL" sz="2400" b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WWPW – wskaźnik wysokości podstawy wymiaru emerytury</a:t>
            </a:r>
            <a:r>
              <a:rPr lang="pl-PL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pl-PL" sz="1600">
              <a:solidFill>
                <a:srgbClr val="080808"/>
              </a:solidFill>
              <a:latin typeface="Garamond" pitchFamily="18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033" name="Grupa 1"/>
          <p:cNvGrpSpPr>
            <a:grpSpLocks/>
          </p:cNvGrpSpPr>
          <p:nvPr/>
        </p:nvGrpSpPr>
        <p:grpSpPr bwMode="auto">
          <a:xfrm>
            <a:off x="0" y="-69850"/>
            <a:ext cx="9144000" cy="6943725"/>
            <a:chOff x="0" y="-69836"/>
            <a:chExt cx="9144000" cy="6943725"/>
          </a:xfrm>
        </p:grpSpPr>
        <p:pic>
          <p:nvPicPr>
            <p:cNvPr id="172036" name="Picture 3" descr="C:\Users\Pawel\Desktop\ZUS\obrazki\03_bg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-69836"/>
              <a:ext cx="9144000" cy="6943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2037" name="Picture 5" descr="C:\Users\Pawel\Desktop\ZUS\obrazki\02_belka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" y="116632"/>
              <a:ext cx="7353705" cy="889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2038" name="Picture 6" descr="C:\Users\Pawel\Desktop\ZUS\obrazki\02_logo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380312" y="116632"/>
              <a:ext cx="1502752" cy="1013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68313" y="274638"/>
            <a:ext cx="6624637" cy="561975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pl-PL" sz="3100" b="1" i="1" dirty="0" smtClean="0">
                <a:solidFill>
                  <a:srgbClr val="FFFFFF"/>
                </a:solidFill>
              </a:rPr>
              <a:t>Podstawa wymiaru a wysokość renty </a:t>
            </a:r>
            <a:r>
              <a:rPr lang="pl-PL" sz="2000" dirty="0" smtClean="0"/>
              <a:t/>
            </a:r>
            <a:br>
              <a:rPr lang="pl-PL" sz="2000" dirty="0" smtClean="0"/>
            </a:br>
            <a:endParaRPr lang="pl-PL" sz="2000" dirty="0"/>
          </a:p>
        </p:txBody>
      </p:sp>
      <p:sp>
        <p:nvSpPr>
          <p:cNvPr id="172035" name="Symbol zastępczy zawartości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pl-PL" sz="2000" b="1" smtClean="0">
                <a:cs typeface="Times New Roman" pitchFamily="18" charset="0"/>
              </a:rPr>
              <a:t>Podstawa wymiaru renty może być także ustalona z faktycznego</a:t>
            </a:r>
          </a:p>
          <a:p>
            <a:pPr eaLnBrk="1" hangingPunct="1">
              <a:buFont typeface="Arial" charset="0"/>
              <a:buNone/>
            </a:pPr>
            <a:r>
              <a:rPr lang="pl-PL" sz="2000" b="1" smtClean="0">
                <a:cs typeface="Times New Roman" pitchFamily="18" charset="0"/>
              </a:rPr>
              <a:t>okresu ubezpieczenia, w przypadku gdy nie można jej ustalić z 10</a:t>
            </a:r>
          </a:p>
          <a:p>
            <a:pPr eaLnBrk="1" hangingPunct="1">
              <a:buFont typeface="Arial" charset="0"/>
              <a:buNone/>
            </a:pPr>
            <a:r>
              <a:rPr lang="pl-PL" sz="2000" b="1" smtClean="0">
                <a:cs typeface="Times New Roman" pitchFamily="18" charset="0"/>
              </a:rPr>
              <a:t>kolejnych lat kalendarzowych z uwagi na okoliczności</a:t>
            </a:r>
          </a:p>
          <a:p>
            <a:pPr eaLnBrk="1" hangingPunct="1">
              <a:buFont typeface="Arial" charset="0"/>
              <a:buNone/>
            </a:pPr>
            <a:r>
              <a:rPr lang="pl-PL" sz="2000" b="1" smtClean="0">
                <a:cs typeface="Times New Roman" pitchFamily="18" charset="0"/>
              </a:rPr>
              <a:t>wskazane w art. 17 ustawy emerytalnej, tj. jeśli niezdolność do</a:t>
            </a:r>
          </a:p>
          <a:p>
            <a:pPr eaLnBrk="1" hangingPunct="1">
              <a:buFont typeface="Arial" charset="0"/>
              <a:buNone/>
            </a:pPr>
            <a:r>
              <a:rPr lang="pl-PL" sz="2000" b="1" smtClean="0">
                <a:cs typeface="Times New Roman" pitchFamily="18" charset="0"/>
              </a:rPr>
              <a:t>pracy powstała:</a:t>
            </a:r>
          </a:p>
          <a:p>
            <a:pPr eaLnBrk="1" hangingPunct="1">
              <a:buFont typeface="Arial" charset="0"/>
              <a:buNone/>
            </a:pPr>
            <a:endParaRPr lang="pl-PL" sz="2000" b="1" smtClean="0"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pl-PL" sz="2000" b="1" smtClean="0">
                <a:cs typeface="Times New Roman" pitchFamily="18" charset="0"/>
              </a:rPr>
              <a:t>przed 30 rokiem życia,</a:t>
            </a:r>
          </a:p>
          <a:p>
            <a:pPr eaLnBrk="1" hangingPunct="1">
              <a:buFont typeface="Arial" charset="0"/>
              <a:buNone/>
            </a:pPr>
            <a:endParaRPr lang="pl-PL" sz="2000" b="1" smtClean="0"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pl-PL" sz="2000" b="1" smtClean="0">
                <a:cs typeface="Times New Roman" pitchFamily="18" charset="0"/>
              </a:rPr>
              <a:t>po ukończeniu 30 lat,  jeśli podstawy wymiaru nie można ustalić z powodu pełnienia zastępczej służby wojskowej, odbywania czynnej służby wojskowej albo korzystania z urlopu wychowawczego. </a:t>
            </a:r>
          </a:p>
          <a:p>
            <a:pPr eaLnBrk="1" hangingPunct="1">
              <a:buFont typeface="Arial" charset="0"/>
              <a:buNone/>
            </a:pPr>
            <a:endParaRPr lang="pl-PL" sz="2600" i="1" smtClean="0">
              <a:cs typeface="Times New Roman" pitchFamily="18" charset="0"/>
            </a:endParaRPr>
          </a:p>
          <a:p>
            <a:pPr eaLnBrk="1" hangingPunct="1"/>
            <a:endParaRPr lang="pl-PL" sz="1200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057" name="Grupa 1"/>
          <p:cNvGrpSpPr>
            <a:grpSpLocks/>
          </p:cNvGrpSpPr>
          <p:nvPr/>
        </p:nvGrpSpPr>
        <p:grpSpPr bwMode="auto">
          <a:xfrm>
            <a:off x="0" y="-69850"/>
            <a:ext cx="9144000" cy="6943725"/>
            <a:chOff x="0" y="-69836"/>
            <a:chExt cx="9144000" cy="6943725"/>
          </a:xfrm>
        </p:grpSpPr>
        <p:pic>
          <p:nvPicPr>
            <p:cNvPr id="173060" name="Picture 3" descr="C:\Users\Pawel\Desktop\ZUS\obrazki\03_bg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-69836"/>
              <a:ext cx="9144000" cy="6943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3061" name="Picture 5" descr="C:\Users\Pawel\Desktop\ZUS\obrazki\02_belka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" y="116632"/>
              <a:ext cx="7353705" cy="889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3062" name="Picture 6" descr="C:\Users\Pawel\Desktop\ZUS\obrazki\02_logo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380312" y="116632"/>
              <a:ext cx="1502752" cy="1013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68313" y="274638"/>
            <a:ext cx="6624637" cy="561975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pl-PL" sz="3100" b="1" i="1" dirty="0" smtClean="0">
                <a:solidFill>
                  <a:srgbClr val="FFFFFF"/>
                </a:solidFill>
              </a:rPr>
              <a:t>Podstawa wymiaru a wysokość renty </a:t>
            </a:r>
            <a:r>
              <a:rPr lang="pl-PL" sz="2000" dirty="0" smtClean="0"/>
              <a:t/>
            </a:r>
            <a:br>
              <a:rPr lang="pl-PL" sz="2000" dirty="0" smtClean="0"/>
            </a:br>
            <a:endParaRPr lang="pl-PL" sz="2000" dirty="0"/>
          </a:p>
        </p:txBody>
      </p:sp>
      <p:sp>
        <p:nvSpPr>
          <p:cNvPr id="173059" name="Symbol zastępczy zawartości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buFont typeface="Arial" charset="0"/>
              <a:buNone/>
            </a:pPr>
            <a:endParaRPr lang="pl-PL" sz="2400" b="1" smtClean="0">
              <a:solidFill>
                <a:srgbClr val="000000"/>
              </a:solidFill>
              <a:cs typeface="Times New Roman" pitchFamily="18" charset="0"/>
            </a:endParaRPr>
          </a:p>
          <a:p>
            <a:pPr algn="just" eaLnBrk="1" hangingPunct="1">
              <a:buFont typeface="Arial" charset="0"/>
              <a:buNone/>
            </a:pPr>
            <a:r>
              <a:rPr lang="pl-PL" sz="2400" b="1" smtClean="0">
                <a:solidFill>
                  <a:srgbClr val="000000"/>
                </a:solidFill>
                <a:cs typeface="Times New Roman" pitchFamily="18" charset="0"/>
              </a:rPr>
              <a:t>Nie ustala się podstawy wymiaru renty z tytułu niezdolności</a:t>
            </a:r>
          </a:p>
          <a:p>
            <a:pPr algn="just" eaLnBrk="1" hangingPunct="1">
              <a:buFont typeface="Arial" charset="0"/>
              <a:buNone/>
            </a:pPr>
            <a:r>
              <a:rPr lang="pl-PL" sz="2400" b="1" smtClean="0">
                <a:solidFill>
                  <a:srgbClr val="000000"/>
                </a:solidFill>
                <a:cs typeface="Times New Roman" pitchFamily="18" charset="0"/>
              </a:rPr>
              <a:t>do pracy dla ubezpieczonego, u którego niezdolność ta</a:t>
            </a:r>
          </a:p>
          <a:p>
            <a:pPr algn="just" eaLnBrk="1" hangingPunct="1">
              <a:buFont typeface="Arial" charset="0"/>
              <a:buNone/>
            </a:pPr>
            <a:r>
              <a:rPr lang="pl-PL" sz="2400" b="1" smtClean="0">
                <a:solidFill>
                  <a:srgbClr val="000000"/>
                </a:solidFill>
                <a:cs typeface="Times New Roman" pitchFamily="18" charset="0"/>
              </a:rPr>
              <a:t>powstała przed 30 rokiem życia, jeżeli nie pozostawał on w</a:t>
            </a:r>
          </a:p>
          <a:p>
            <a:pPr algn="just" eaLnBrk="1" hangingPunct="1">
              <a:buFont typeface="Arial" charset="0"/>
              <a:buNone/>
            </a:pPr>
            <a:r>
              <a:rPr lang="pl-PL" sz="2400" b="1" smtClean="0">
                <a:solidFill>
                  <a:srgbClr val="000000"/>
                </a:solidFill>
                <a:cs typeface="Times New Roman" pitchFamily="18" charset="0"/>
              </a:rPr>
              <a:t>ubezpieczeniu co najmniej przez 1 rok kalendarzowy. </a:t>
            </a:r>
          </a:p>
          <a:p>
            <a:pPr algn="just" eaLnBrk="1" hangingPunct="1">
              <a:buFont typeface="Arial" charset="0"/>
              <a:buNone/>
            </a:pPr>
            <a:endParaRPr lang="pl-PL" sz="2400" b="1" smtClean="0">
              <a:solidFill>
                <a:srgbClr val="000000"/>
              </a:solidFill>
              <a:cs typeface="Times New Roman" pitchFamily="18" charset="0"/>
            </a:endParaRPr>
          </a:p>
          <a:p>
            <a:pPr algn="just" eaLnBrk="1" hangingPunct="1">
              <a:buFont typeface="Arial" charset="0"/>
              <a:buNone/>
            </a:pPr>
            <a:r>
              <a:rPr lang="pl-PL" sz="2400" b="1" smtClean="0">
                <a:solidFill>
                  <a:srgbClr val="000000"/>
                </a:solidFill>
                <a:cs typeface="Times New Roman" pitchFamily="18" charset="0"/>
              </a:rPr>
              <a:t>W takim przypadku renta przysługuje w wysokości</a:t>
            </a:r>
          </a:p>
          <a:p>
            <a:pPr algn="just" eaLnBrk="1" hangingPunct="1">
              <a:buFont typeface="Arial" charset="0"/>
              <a:buNone/>
            </a:pPr>
            <a:r>
              <a:rPr lang="pl-PL" sz="2400" b="1" smtClean="0">
                <a:solidFill>
                  <a:srgbClr val="000000"/>
                </a:solidFill>
                <a:cs typeface="Times New Roman" pitchFamily="18" charset="0"/>
              </a:rPr>
              <a:t>minimalnej.</a:t>
            </a:r>
          </a:p>
          <a:p>
            <a:pPr eaLnBrk="1" hangingPunct="1">
              <a:buFont typeface="Arial" charset="0"/>
              <a:buNone/>
            </a:pPr>
            <a:endParaRPr lang="pl-PL" sz="2600" i="1" smtClean="0">
              <a:cs typeface="Times New Roman" pitchFamily="18" charset="0"/>
            </a:endParaRPr>
          </a:p>
          <a:p>
            <a:pPr eaLnBrk="1" hangingPunct="1"/>
            <a:endParaRPr lang="pl-PL" sz="1200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081" name="Grupa 1"/>
          <p:cNvGrpSpPr>
            <a:grpSpLocks/>
          </p:cNvGrpSpPr>
          <p:nvPr/>
        </p:nvGrpSpPr>
        <p:grpSpPr bwMode="auto">
          <a:xfrm>
            <a:off x="0" y="-69850"/>
            <a:ext cx="9144000" cy="6943725"/>
            <a:chOff x="0" y="-69836"/>
            <a:chExt cx="9144000" cy="6943725"/>
          </a:xfrm>
        </p:grpSpPr>
        <p:pic>
          <p:nvPicPr>
            <p:cNvPr id="174084" name="Picture 3" descr="C:\Users\Pawel\Desktop\ZUS\obrazki\03_bg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-69836"/>
              <a:ext cx="9144000" cy="6943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085" name="Picture 5" descr="C:\Users\Pawel\Desktop\ZUS\obrazki\02_belka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" y="116632"/>
              <a:ext cx="7353705" cy="889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086" name="Picture 6" descr="C:\Users\Pawel\Desktop\ZUS\obrazki\02_logo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380312" y="116632"/>
              <a:ext cx="1502752" cy="1013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68313" y="274638"/>
            <a:ext cx="6624637" cy="561975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pl-PL" sz="3100" b="1" i="1" dirty="0" smtClean="0">
                <a:solidFill>
                  <a:srgbClr val="FFFFFF"/>
                </a:solidFill>
              </a:rPr>
              <a:t>Podstawa wymiaru a wysokość renty </a:t>
            </a:r>
            <a:r>
              <a:rPr lang="pl-PL" sz="2000" dirty="0" smtClean="0"/>
              <a:t/>
            </a:r>
            <a:br>
              <a:rPr lang="pl-PL" sz="2000" dirty="0" smtClean="0"/>
            </a:br>
            <a:endParaRPr lang="pl-PL" sz="2000" dirty="0"/>
          </a:p>
        </p:txBody>
      </p:sp>
      <p:sp>
        <p:nvSpPr>
          <p:cNvPr id="174083" name="Symbol zastępczy zawartości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pl-PL" sz="2400" i="1" smtClean="0"/>
              <a:t> </a:t>
            </a:r>
            <a:endParaRPr lang="pl-PL" sz="2000" b="1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pl-PL" sz="2000" b="1" smtClean="0">
                <a:cs typeface="Times New Roman" pitchFamily="18" charset="0"/>
              </a:rPr>
              <a:t>W celu ustalenia podstawy wymiaru renty z tytułu niezdolności do pracy:</a:t>
            </a:r>
          </a:p>
          <a:p>
            <a:pPr eaLnBrk="1" hangingPunct="1">
              <a:lnSpc>
                <a:spcPct val="90000"/>
              </a:lnSpc>
            </a:pPr>
            <a:r>
              <a:rPr lang="pl-PL" sz="2000" b="1" smtClean="0">
                <a:cs typeface="Times New Roman" pitchFamily="18" charset="0"/>
              </a:rPr>
              <a:t>oblicza się sumę kwot podstaw wymiaru składek oraz kwot nie stanowiących podstawy wymiaru składek wliczanych jednak do podstawy wymiaru świadczeń, oddzielnie dla każdego roku z wybranych przez ubezpieczonego lat kalendarzowych,</a:t>
            </a:r>
          </a:p>
          <a:p>
            <a:pPr eaLnBrk="1" hangingPunct="1">
              <a:lnSpc>
                <a:spcPct val="90000"/>
              </a:lnSpc>
            </a:pPr>
            <a:r>
              <a:rPr lang="pl-PL" sz="2000" b="1" smtClean="0">
                <a:cs typeface="Times New Roman" pitchFamily="18" charset="0"/>
              </a:rPr>
              <a:t>oblicza się stosunek każdej z tych sum do  rocznej kwoty przeciętnego wynagrodzenia ogłoszonej za dany rok kalendarzowy, wyrażając go w procentach, z zaokrągleniem do setnej części procentu,</a:t>
            </a:r>
          </a:p>
          <a:p>
            <a:pPr eaLnBrk="1" hangingPunct="1">
              <a:lnSpc>
                <a:spcPct val="90000"/>
              </a:lnSpc>
            </a:pPr>
            <a:r>
              <a:rPr lang="pl-PL" sz="2000" b="1" smtClean="0">
                <a:cs typeface="Times New Roman" pitchFamily="18" charset="0"/>
              </a:rPr>
              <a:t>oblicza się średnią arytmetyczną tych procentów, która stanowi wskaźnik wysokości podstawy wymiaru renty (wskaźnik ten podlega ograniczeniu do 250%),</a:t>
            </a:r>
          </a:p>
          <a:p>
            <a:pPr eaLnBrk="1" hangingPunct="1">
              <a:lnSpc>
                <a:spcPct val="90000"/>
              </a:lnSpc>
            </a:pPr>
            <a:r>
              <a:rPr lang="pl-PL" sz="2000" b="1" smtClean="0">
                <a:cs typeface="Times New Roman" pitchFamily="18" charset="0"/>
              </a:rPr>
              <a:t>mnoży się przez ten wskaźnik kwotę bazową, otrzymując w ten sposób podstawę wymiaru renty.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pl-PL" sz="1200" smtClean="0"/>
              <a:t> </a:t>
            </a:r>
          </a:p>
          <a:p>
            <a:pPr eaLnBrk="1" hangingPunct="1">
              <a:lnSpc>
                <a:spcPct val="90000"/>
              </a:lnSpc>
            </a:pPr>
            <a:endParaRPr lang="pl-PL" sz="1200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5105" name="Grupa 1"/>
          <p:cNvGrpSpPr>
            <a:grpSpLocks/>
          </p:cNvGrpSpPr>
          <p:nvPr/>
        </p:nvGrpSpPr>
        <p:grpSpPr bwMode="auto">
          <a:xfrm>
            <a:off x="0" y="-69850"/>
            <a:ext cx="9144000" cy="6943725"/>
            <a:chOff x="0" y="-69836"/>
            <a:chExt cx="9144000" cy="6943725"/>
          </a:xfrm>
        </p:grpSpPr>
        <p:pic>
          <p:nvPicPr>
            <p:cNvPr id="175108" name="Picture 3" descr="C:\Users\Pawel\Desktop\ZUS\obrazki\03_bg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-69836"/>
              <a:ext cx="9144000" cy="6943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5109" name="Picture 5" descr="C:\Users\Pawel\Desktop\ZUS\obrazki\02_belka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" y="116632"/>
              <a:ext cx="7353705" cy="889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5110" name="Picture 6" descr="C:\Users\Pawel\Desktop\ZUS\obrazki\02_logo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380312" y="116632"/>
              <a:ext cx="1502752" cy="1013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68313" y="274638"/>
            <a:ext cx="6624637" cy="561975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pl-PL" sz="3100" b="1" i="1" dirty="0" smtClean="0">
                <a:solidFill>
                  <a:srgbClr val="FFFFFF"/>
                </a:solidFill>
              </a:rPr>
              <a:t>Podstawa wymiaru a wysokość renty </a:t>
            </a:r>
            <a:r>
              <a:rPr lang="pl-PL" sz="2000" dirty="0" smtClean="0"/>
              <a:t/>
            </a:r>
            <a:br>
              <a:rPr lang="pl-PL" sz="2000" dirty="0" smtClean="0"/>
            </a:br>
            <a:endParaRPr lang="pl-PL" sz="2000" dirty="0"/>
          </a:p>
        </p:txBody>
      </p:sp>
      <p:sp>
        <p:nvSpPr>
          <p:cNvPr id="175107" name="Symbol zastępczy zawartości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pl-PL" sz="2400" i="1" smtClean="0"/>
              <a:t> </a:t>
            </a:r>
            <a:endParaRPr lang="pl-PL" sz="2400" b="1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r>
              <a:rPr lang="pl-PL" sz="2400" b="1" smtClean="0">
                <a:cs typeface="Times New Roman" pitchFamily="18" charset="0"/>
              </a:rPr>
              <a:t>Ze wskazanego mechanizmu wynika, że podstawa wymiaru</a:t>
            </a:r>
          </a:p>
          <a:p>
            <a:pPr eaLnBrk="1" hangingPunct="1">
              <a:buFont typeface="Arial" charset="0"/>
              <a:buNone/>
            </a:pPr>
            <a:r>
              <a:rPr lang="pl-PL" sz="2400" b="1" smtClean="0">
                <a:cs typeface="Times New Roman" pitchFamily="18" charset="0"/>
              </a:rPr>
              <a:t>renty z tytułu niezdolności do pracy, uzależniona od:</a:t>
            </a:r>
          </a:p>
          <a:p>
            <a:pPr eaLnBrk="1" hangingPunct="1">
              <a:buFont typeface="Arial" charset="0"/>
              <a:buNone/>
            </a:pPr>
            <a:endParaRPr lang="pl-PL" sz="2400" b="1" smtClean="0">
              <a:cs typeface="Times New Roman" pitchFamily="18" charset="0"/>
            </a:endParaRPr>
          </a:p>
          <a:p>
            <a:pPr eaLnBrk="1" hangingPunct="1"/>
            <a:r>
              <a:rPr lang="pl-PL" sz="2400" b="1" smtClean="0">
                <a:cs typeface="Times New Roman" pitchFamily="18" charset="0"/>
              </a:rPr>
              <a:t>wysokości przeciętnego wynagrodzenia ustalonego dla roku, z którego wskazywane są zarobki,</a:t>
            </a:r>
          </a:p>
          <a:p>
            <a:pPr eaLnBrk="1" hangingPunct="1"/>
            <a:r>
              <a:rPr lang="pl-PL" sz="2400" b="1" smtClean="0">
                <a:cs typeface="Times New Roman" pitchFamily="18" charset="0"/>
              </a:rPr>
              <a:t>wysokości zarobków ubezpieczonego oraz </a:t>
            </a:r>
          </a:p>
          <a:p>
            <a:pPr eaLnBrk="1" hangingPunct="1"/>
            <a:r>
              <a:rPr lang="pl-PL" sz="2400" b="1" smtClean="0">
                <a:cs typeface="Times New Roman" pitchFamily="18" charset="0"/>
              </a:rPr>
              <a:t>kwoty bazowej.</a:t>
            </a:r>
          </a:p>
          <a:p>
            <a:pPr eaLnBrk="1" hangingPunct="1">
              <a:buFont typeface="Arial" charset="0"/>
              <a:buNone/>
            </a:pPr>
            <a:r>
              <a:rPr lang="pl-PL" sz="1200" smtClean="0"/>
              <a:t> </a:t>
            </a:r>
          </a:p>
          <a:p>
            <a:pPr eaLnBrk="1" hangingPunct="1"/>
            <a:endParaRPr lang="pl-PL" sz="1200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129" name="Grupa 1"/>
          <p:cNvGrpSpPr>
            <a:grpSpLocks/>
          </p:cNvGrpSpPr>
          <p:nvPr/>
        </p:nvGrpSpPr>
        <p:grpSpPr bwMode="auto">
          <a:xfrm>
            <a:off x="0" y="-69850"/>
            <a:ext cx="9144000" cy="6943725"/>
            <a:chOff x="0" y="-69836"/>
            <a:chExt cx="9144000" cy="6943725"/>
          </a:xfrm>
        </p:grpSpPr>
        <p:pic>
          <p:nvPicPr>
            <p:cNvPr id="176133" name="Picture 3" descr="C:\Users\Pawel\Desktop\ZUS\obrazki\03_bg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-69836"/>
              <a:ext cx="9144000" cy="6943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6134" name="Picture 5" descr="C:\Users\Pawel\Desktop\ZUS\obrazki\02_belka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" y="116632"/>
              <a:ext cx="7353705" cy="889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6135" name="Picture 6" descr="C:\Users\Pawel\Desktop\ZUS\obrazki\02_logo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380312" y="116632"/>
              <a:ext cx="1502752" cy="1013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Tytuł 2"/>
          <p:cNvSpPr>
            <a:spLocks noGrp="1"/>
          </p:cNvSpPr>
          <p:nvPr>
            <p:ph type="title" idx="4294967295"/>
          </p:nvPr>
        </p:nvSpPr>
        <p:spPr>
          <a:xfrm>
            <a:off x="468313" y="274638"/>
            <a:ext cx="6624637" cy="561975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pl-PL" sz="3100" b="1" i="1" dirty="0" smtClean="0">
                <a:solidFill>
                  <a:srgbClr val="FFFFFF"/>
                </a:solidFill>
              </a:rPr>
              <a:t>Podstawa wymiaru a wysokość renty </a:t>
            </a:r>
            <a:r>
              <a:rPr lang="pl-PL" sz="2000" dirty="0" smtClean="0"/>
              <a:t/>
            </a:r>
            <a:br>
              <a:rPr lang="pl-PL" sz="2000" dirty="0" smtClean="0"/>
            </a:br>
            <a:endParaRPr lang="pl-PL" sz="2000" dirty="0"/>
          </a:p>
        </p:txBody>
      </p:sp>
      <p:sp>
        <p:nvSpPr>
          <p:cNvPr id="176131" name="Symbol zastępczy zawartości 3"/>
          <p:cNvSpPr>
            <a:spLocks noGrp="1"/>
          </p:cNvSpPr>
          <p:nvPr>
            <p:ph idx="4294967295"/>
          </p:nvPr>
        </p:nvSpPr>
        <p:spPr>
          <a:xfrm>
            <a:off x="457200" y="1196975"/>
            <a:ext cx="8229600" cy="4929188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pl-PL" sz="1800" b="1" smtClean="0"/>
              <a:t>Struktura liczby osób pobierających renty z tytułu niezdolności do pracy </a:t>
            </a:r>
          </a:p>
          <a:p>
            <a:pPr algn="ctr" eaLnBrk="1" hangingPunct="1">
              <a:buFont typeface="Arial" charset="0"/>
              <a:buNone/>
            </a:pPr>
            <a:r>
              <a:rPr lang="pl-PL" sz="1800" b="1" smtClean="0"/>
              <a:t>według wysokości podstawy wymiaru wyrażonej w % przeciętnego wynagrodzenia oraz płci świadczeniobiorców</a:t>
            </a:r>
          </a:p>
          <a:p>
            <a:pPr eaLnBrk="1" hangingPunct="1">
              <a:buFont typeface="Arial" charset="0"/>
              <a:buNone/>
            </a:pPr>
            <a:r>
              <a:rPr lang="pl-PL" sz="1600" b="1" i="1" smtClean="0"/>
              <a:t>Stan grudzień 2012 r. </a:t>
            </a:r>
          </a:p>
          <a:p>
            <a:pPr eaLnBrk="1" hangingPunct="1"/>
            <a:endParaRPr lang="pl-PL" sz="1800" b="1" smtClean="0"/>
          </a:p>
          <a:p>
            <a:pPr eaLnBrk="1" hangingPunct="1"/>
            <a:endParaRPr lang="pl-PL" sz="1800" b="1" smtClean="0"/>
          </a:p>
        </p:txBody>
      </p:sp>
      <p:pic>
        <p:nvPicPr>
          <p:cNvPr id="176132" name="Picture 1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9750" y="2492375"/>
            <a:ext cx="7920038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153" name="Grupa 1"/>
          <p:cNvGrpSpPr>
            <a:grpSpLocks/>
          </p:cNvGrpSpPr>
          <p:nvPr/>
        </p:nvGrpSpPr>
        <p:grpSpPr bwMode="auto">
          <a:xfrm>
            <a:off x="0" y="-69850"/>
            <a:ext cx="9144000" cy="6943725"/>
            <a:chOff x="0" y="-69836"/>
            <a:chExt cx="9144000" cy="6943725"/>
          </a:xfrm>
        </p:grpSpPr>
        <p:pic>
          <p:nvPicPr>
            <p:cNvPr id="177157" name="Picture 3" descr="C:\Users\Pawel\Desktop\ZUS\obrazki\03_bg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-69836"/>
              <a:ext cx="9144000" cy="6943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7158" name="Picture 5" descr="C:\Users\Pawel\Desktop\ZUS\obrazki\02_belka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" y="116632"/>
              <a:ext cx="7353705" cy="889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7159" name="Picture 6" descr="C:\Users\Pawel\Desktop\ZUS\obrazki\02_logo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380312" y="116632"/>
              <a:ext cx="1502752" cy="1013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Tytuł 2"/>
          <p:cNvSpPr>
            <a:spLocks noGrp="1"/>
          </p:cNvSpPr>
          <p:nvPr>
            <p:ph type="title" idx="4294967295"/>
          </p:nvPr>
        </p:nvSpPr>
        <p:spPr>
          <a:xfrm>
            <a:off x="468313" y="274638"/>
            <a:ext cx="6624637" cy="561975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pl-PL" sz="3100" b="1" i="1" dirty="0" smtClean="0">
                <a:solidFill>
                  <a:srgbClr val="FFFFFF"/>
                </a:solidFill>
              </a:rPr>
              <a:t>Podstawa wymiaru a wysokość renty </a:t>
            </a:r>
            <a:r>
              <a:rPr lang="pl-PL" sz="2000" dirty="0" smtClean="0"/>
              <a:t/>
            </a:r>
            <a:br>
              <a:rPr lang="pl-PL" sz="2000" dirty="0" smtClean="0"/>
            </a:br>
            <a:endParaRPr lang="pl-PL" sz="2000" dirty="0"/>
          </a:p>
        </p:txBody>
      </p:sp>
      <p:sp>
        <p:nvSpPr>
          <p:cNvPr id="177155" name="Symbol zastępczy zawartości 3"/>
          <p:cNvSpPr>
            <a:spLocks noGrp="1"/>
          </p:cNvSpPr>
          <p:nvPr>
            <p:ph idx="4294967295"/>
          </p:nvPr>
        </p:nvSpPr>
        <p:spPr>
          <a:xfrm>
            <a:off x="457200" y="1196975"/>
            <a:ext cx="8229600" cy="4929188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pl-PL" sz="1800" b="1" smtClean="0"/>
              <a:t>Struktura liczby osób, którym w 2012 r. przyznano rentę z tytułu niezdolności do pracy według wysokości podstawy wymiaru wyrażonej w % przeciętnego wynagrodzenia oraz płci świadczeniobiorców</a:t>
            </a:r>
          </a:p>
          <a:p>
            <a:pPr eaLnBrk="1" hangingPunct="1">
              <a:buFont typeface="Arial" charset="0"/>
              <a:buNone/>
            </a:pPr>
            <a:r>
              <a:rPr lang="pl-PL" sz="1600" b="1" i="1" smtClean="0"/>
              <a:t>Stan grudzień 2012 r. </a:t>
            </a:r>
          </a:p>
          <a:p>
            <a:pPr eaLnBrk="1" hangingPunct="1"/>
            <a:endParaRPr lang="pl-PL" sz="1800" b="1" smtClean="0"/>
          </a:p>
          <a:p>
            <a:pPr eaLnBrk="1" hangingPunct="1"/>
            <a:endParaRPr lang="pl-PL" sz="1800" b="1" smtClean="0"/>
          </a:p>
          <a:p>
            <a:pPr eaLnBrk="1" hangingPunct="1"/>
            <a:endParaRPr lang="pl-PL" sz="1800" b="1" smtClean="0"/>
          </a:p>
        </p:txBody>
      </p:sp>
      <p:pic>
        <p:nvPicPr>
          <p:cNvPr id="177156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1188" y="2636838"/>
            <a:ext cx="7416800" cy="319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8177" name="Grupa 1"/>
          <p:cNvGrpSpPr>
            <a:grpSpLocks/>
          </p:cNvGrpSpPr>
          <p:nvPr/>
        </p:nvGrpSpPr>
        <p:grpSpPr bwMode="auto">
          <a:xfrm>
            <a:off x="0" y="-69850"/>
            <a:ext cx="9144000" cy="6943725"/>
            <a:chOff x="0" y="-69836"/>
            <a:chExt cx="9144000" cy="6943725"/>
          </a:xfrm>
        </p:grpSpPr>
        <p:pic>
          <p:nvPicPr>
            <p:cNvPr id="178180" name="Picture 3" descr="C:\Users\Pawel\Desktop\ZUS\obrazki\03_bg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-69836"/>
              <a:ext cx="9144000" cy="6943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8181" name="Picture 5" descr="C:\Users\Pawel\Desktop\ZUS\obrazki\02_belka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" y="116632"/>
              <a:ext cx="7353705" cy="889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8182" name="Picture 6" descr="C:\Users\Pawel\Desktop\ZUS\obrazki\02_logo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380312" y="116632"/>
              <a:ext cx="1502752" cy="1013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68313" y="274638"/>
            <a:ext cx="6624637" cy="561975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pl-PL" sz="2700" b="1" i="1" dirty="0" smtClean="0">
                <a:solidFill>
                  <a:srgbClr val="FFFFFF"/>
                </a:solidFill>
              </a:rPr>
              <a:t>Wysokość renty  a stopień niezdolności do pracy</a:t>
            </a:r>
            <a:r>
              <a:rPr lang="pl-PL" sz="2000" dirty="0" smtClean="0"/>
              <a:t/>
            </a:r>
            <a:br>
              <a:rPr lang="pl-PL" sz="2000" dirty="0" smtClean="0"/>
            </a:br>
            <a:endParaRPr lang="pl-PL" sz="2000" dirty="0"/>
          </a:p>
        </p:txBody>
      </p:sp>
      <p:sp>
        <p:nvSpPr>
          <p:cNvPr id="178179" name="Symbol zastępczy zawartości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pl-PL" sz="1200" smtClean="0"/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pl-PL" sz="2000" b="1" smtClean="0">
                <a:cs typeface="Times New Roman" pitchFamily="18" charset="0"/>
              </a:rPr>
              <a:t>Niezdolność do pracy może być częściowa lub całkowita.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pl-PL" sz="2000" b="1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pl-PL" sz="2000" b="1" smtClean="0">
                <a:cs typeface="Times New Roman" pitchFamily="18" charset="0"/>
              </a:rPr>
              <a:t>Niezdolną do pracy jest osoba, która całkowicie lub częściowo utraciła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pl-PL" sz="2000" b="1" smtClean="0">
                <a:cs typeface="Times New Roman" pitchFamily="18" charset="0"/>
              </a:rPr>
              <a:t>zdolność do pracy zarobkowej z powodu naruszenia sprawności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pl-PL" sz="2000" b="1" smtClean="0">
                <a:cs typeface="Times New Roman" pitchFamily="18" charset="0"/>
              </a:rPr>
              <a:t>organizmu i nie rokuje odzyskania zdolności do pracy po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pl-PL" sz="2000" b="1" smtClean="0">
                <a:cs typeface="Times New Roman" pitchFamily="18" charset="0"/>
              </a:rPr>
              <a:t>przekwalifikowaniu.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pl-PL" sz="2000" b="1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pl-PL" sz="2000" b="1" smtClean="0">
                <a:cs typeface="Times New Roman" pitchFamily="18" charset="0"/>
              </a:rPr>
              <a:t>Całkowicie niezdolną do pracy jest osoba, która utraciła zdolność do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pl-PL" sz="2000" b="1" smtClean="0">
                <a:cs typeface="Times New Roman" pitchFamily="18" charset="0"/>
              </a:rPr>
              <a:t>wykonywania jakiejkolwiek pracy.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pl-PL" sz="2000" b="1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pl-PL" sz="2000" b="1" smtClean="0">
                <a:cs typeface="Times New Roman" pitchFamily="18" charset="0"/>
              </a:rPr>
              <a:t>Częściowo niezdolną do pracy jest osoba, która w znacznym stopniu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pl-PL" sz="2000" b="1" smtClean="0">
                <a:cs typeface="Times New Roman" pitchFamily="18" charset="0"/>
              </a:rPr>
              <a:t>utraciła zdolność do pracy zgodnej z poziomem posiadanych kwalifikacji.</a:t>
            </a:r>
          </a:p>
          <a:p>
            <a:pPr eaLnBrk="1" hangingPunct="1">
              <a:lnSpc>
                <a:spcPct val="90000"/>
              </a:lnSpc>
            </a:pPr>
            <a:endParaRPr lang="pl-PL" sz="1200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9201" name="Grupa 1"/>
          <p:cNvGrpSpPr>
            <a:grpSpLocks/>
          </p:cNvGrpSpPr>
          <p:nvPr/>
        </p:nvGrpSpPr>
        <p:grpSpPr bwMode="auto">
          <a:xfrm>
            <a:off x="0" y="-69850"/>
            <a:ext cx="9144000" cy="6943725"/>
            <a:chOff x="0" y="-69836"/>
            <a:chExt cx="9144000" cy="6943725"/>
          </a:xfrm>
        </p:grpSpPr>
        <p:pic>
          <p:nvPicPr>
            <p:cNvPr id="179205" name="Picture 3" descr="C:\Users\Pawel\Desktop\ZUS\obrazki\03_bg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-69836"/>
              <a:ext cx="9144000" cy="6943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9206" name="Picture 5" descr="C:\Users\Pawel\Desktop\ZUS\obrazki\02_belka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" y="116632"/>
              <a:ext cx="7353705" cy="889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9207" name="Picture 6" descr="C:\Users\Pawel\Desktop\ZUS\obrazki\02_logo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380312" y="116632"/>
              <a:ext cx="1502752" cy="1013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68313" y="274638"/>
            <a:ext cx="6624637" cy="561975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pl-PL" sz="2700" b="1" i="1" dirty="0" smtClean="0">
                <a:solidFill>
                  <a:srgbClr val="FFFFFF"/>
                </a:solidFill>
              </a:rPr>
              <a:t>Wysokość renty  a stopień niezdolności do pracy</a:t>
            </a:r>
            <a:r>
              <a:rPr lang="pl-PL" sz="2000" dirty="0" smtClean="0"/>
              <a:t/>
            </a:r>
            <a:br>
              <a:rPr lang="pl-PL" sz="2000" dirty="0" smtClean="0"/>
            </a:br>
            <a:endParaRPr lang="pl-PL" sz="2000" dirty="0"/>
          </a:p>
        </p:txBody>
      </p:sp>
      <p:sp>
        <p:nvSpPr>
          <p:cNvPr id="179203" name="Symbol zastępczy zawartości 3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4929188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pl-PL" sz="1800" b="1" smtClean="0">
                <a:cs typeface="Times New Roman" pitchFamily="18" charset="0"/>
              </a:rPr>
              <a:t>Przeciętna miesięczna wysokość renty z tytułu niezdolności do pracy </a:t>
            </a:r>
          </a:p>
          <a:p>
            <a:pPr algn="ctr" eaLnBrk="1" hangingPunct="1">
              <a:buFont typeface="Arial" charset="0"/>
              <a:buNone/>
            </a:pPr>
            <a:r>
              <a:rPr lang="pl-PL" sz="1800" b="1" smtClean="0">
                <a:cs typeface="Times New Roman" pitchFamily="18" charset="0"/>
              </a:rPr>
              <a:t>według stopnia tej niezdolności oraz płci świadczeniobiorców</a:t>
            </a:r>
          </a:p>
          <a:p>
            <a:pPr eaLnBrk="1" hangingPunct="1">
              <a:buFont typeface="Arial" charset="0"/>
              <a:buNone/>
            </a:pPr>
            <a:r>
              <a:rPr lang="pl-PL" sz="1600" b="1" i="1" smtClean="0">
                <a:cs typeface="Times New Roman" pitchFamily="18" charset="0"/>
              </a:rPr>
              <a:t>		</a:t>
            </a:r>
          </a:p>
          <a:p>
            <a:pPr eaLnBrk="1" hangingPunct="1">
              <a:buFont typeface="Arial" charset="0"/>
              <a:buNone/>
            </a:pPr>
            <a:r>
              <a:rPr lang="pl-PL" sz="1600" b="1" i="1" smtClean="0">
                <a:cs typeface="Times New Roman" pitchFamily="18" charset="0"/>
              </a:rPr>
              <a:t>	Stan grudzień 2012 r.</a:t>
            </a:r>
          </a:p>
          <a:p>
            <a:pPr eaLnBrk="1" hangingPunct="1">
              <a:buFont typeface="Arial" charset="0"/>
              <a:buNone/>
            </a:pPr>
            <a:endParaRPr lang="pl-PL" sz="1600" b="1" i="1" smtClean="0"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endParaRPr lang="pl-PL" sz="1600" b="1" i="1" smtClean="0">
              <a:cs typeface="Times New Roman" pitchFamily="18" charset="0"/>
            </a:endParaRPr>
          </a:p>
        </p:txBody>
      </p:sp>
      <p:pic>
        <p:nvPicPr>
          <p:cNvPr id="179204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5650" y="2349500"/>
            <a:ext cx="7272338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225" name="Grupa 1"/>
          <p:cNvGrpSpPr>
            <a:grpSpLocks/>
          </p:cNvGrpSpPr>
          <p:nvPr/>
        </p:nvGrpSpPr>
        <p:grpSpPr bwMode="auto">
          <a:xfrm>
            <a:off x="0" y="-69850"/>
            <a:ext cx="9144000" cy="6943725"/>
            <a:chOff x="0" y="-69836"/>
            <a:chExt cx="9144000" cy="6943725"/>
          </a:xfrm>
        </p:grpSpPr>
        <p:pic>
          <p:nvPicPr>
            <p:cNvPr id="180229" name="Picture 3" descr="C:\Users\Pawel\Desktop\ZUS\obrazki\03_bg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-69836"/>
              <a:ext cx="9144000" cy="6943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0230" name="Picture 5" descr="C:\Users\Pawel\Desktop\ZUS\obrazki\02_belka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" y="116632"/>
              <a:ext cx="7353705" cy="889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0231" name="Picture 6" descr="C:\Users\Pawel\Desktop\ZUS\obrazki\02_logo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380312" y="116632"/>
              <a:ext cx="1502752" cy="1013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68313" y="274638"/>
            <a:ext cx="6624637" cy="561975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pl-PL" sz="2700" b="1" i="1" dirty="0" smtClean="0">
                <a:solidFill>
                  <a:srgbClr val="FFFFFF"/>
                </a:solidFill>
              </a:rPr>
              <a:t>Wysokość renty  a stopień niezdolności do pracy</a:t>
            </a:r>
            <a:r>
              <a:rPr lang="pl-PL" sz="2000" dirty="0" smtClean="0"/>
              <a:t/>
            </a:r>
            <a:br>
              <a:rPr lang="pl-PL" sz="2000" dirty="0" smtClean="0"/>
            </a:br>
            <a:endParaRPr lang="pl-PL" sz="2000" dirty="0"/>
          </a:p>
        </p:txBody>
      </p:sp>
      <p:sp>
        <p:nvSpPr>
          <p:cNvPr id="180227" name="Rectangle 8"/>
          <p:cNvSpPr>
            <a:spLocks noChangeArrowheads="1"/>
          </p:cNvSpPr>
          <p:nvPr/>
        </p:nvSpPr>
        <p:spPr bwMode="auto">
          <a:xfrm>
            <a:off x="323850" y="1196975"/>
            <a:ext cx="7777163" cy="164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b="1">
                <a:latin typeface="Calibri" pitchFamily="34" charset="0"/>
              </a:rPr>
              <a:t>Przeciętna miesięczna wysokość renty z tytułu niezdolności do pracy </a:t>
            </a:r>
          </a:p>
          <a:p>
            <a:pPr algn="ctr"/>
            <a:r>
              <a:rPr lang="pl-PL" b="1">
                <a:latin typeface="Calibri" pitchFamily="34" charset="0"/>
              </a:rPr>
              <a:t>przyznanej w 2012 r. według stopnia tej niezdolności oraz płci świadczeniobiorców</a:t>
            </a:r>
          </a:p>
          <a:p>
            <a:r>
              <a:rPr lang="pl-PL" sz="1600" b="1" i="1">
                <a:latin typeface="Calibri" pitchFamily="34" charset="0"/>
              </a:rPr>
              <a:t>         </a:t>
            </a:r>
          </a:p>
          <a:p>
            <a:r>
              <a:rPr lang="pl-PL" sz="1600" b="1" i="1">
                <a:latin typeface="Calibri" pitchFamily="34" charset="0"/>
              </a:rPr>
              <a:t>           Stan grudzień 2012 r.</a:t>
            </a:r>
          </a:p>
          <a:p>
            <a:endParaRPr lang="pl-PL" sz="1600" b="1" i="1">
              <a:latin typeface="Calibri" pitchFamily="34" charset="0"/>
            </a:endParaRPr>
          </a:p>
        </p:txBody>
      </p:sp>
      <p:pic>
        <p:nvPicPr>
          <p:cNvPr id="180228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7088" y="2565400"/>
            <a:ext cx="7058025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1249" name="Grupa 1"/>
          <p:cNvGrpSpPr>
            <a:grpSpLocks/>
          </p:cNvGrpSpPr>
          <p:nvPr/>
        </p:nvGrpSpPr>
        <p:grpSpPr bwMode="auto">
          <a:xfrm>
            <a:off x="0" y="-69850"/>
            <a:ext cx="9144000" cy="6943725"/>
            <a:chOff x="0" y="-69836"/>
            <a:chExt cx="9144000" cy="6943725"/>
          </a:xfrm>
        </p:grpSpPr>
        <p:pic>
          <p:nvPicPr>
            <p:cNvPr id="181254" name="Picture 3" descr="C:\Users\Pawel\Desktop\ZUS\obrazki\03_bg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-69836"/>
              <a:ext cx="9144000" cy="6943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1255" name="Picture 5" descr="C:\Users\Pawel\Desktop\ZUS\obrazki\02_belka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" y="116632"/>
              <a:ext cx="7353705" cy="889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1256" name="Picture 6" descr="C:\Users\Pawel\Desktop\ZUS\obrazki\02_logo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380312" y="116632"/>
              <a:ext cx="1502752" cy="1013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Tytuł 2"/>
          <p:cNvSpPr>
            <a:spLocks noGrp="1"/>
          </p:cNvSpPr>
          <p:nvPr>
            <p:ph type="title" idx="4294967295"/>
          </p:nvPr>
        </p:nvSpPr>
        <p:spPr>
          <a:xfrm>
            <a:off x="468313" y="260350"/>
            <a:ext cx="6624637" cy="561975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pl-PL" sz="2400" b="1" i="1" smtClean="0">
                <a:solidFill>
                  <a:srgbClr val="FFFFFF"/>
                </a:solidFill>
              </a:rPr>
              <a:t>Renty  a stopień niezdolności do pracy</a:t>
            </a:r>
            <a:r>
              <a:rPr lang="pl-PL" sz="1800" smtClean="0"/>
              <a:t/>
            </a:r>
            <a:br>
              <a:rPr lang="pl-PL" sz="1800" smtClean="0"/>
            </a:br>
            <a:endParaRPr lang="pl-PL" sz="1800" smtClean="0"/>
          </a:p>
        </p:txBody>
      </p:sp>
      <p:sp>
        <p:nvSpPr>
          <p:cNvPr id="181251" name="Rectangle 8"/>
          <p:cNvSpPr>
            <a:spLocks noChangeArrowheads="1"/>
          </p:cNvSpPr>
          <p:nvPr/>
        </p:nvSpPr>
        <p:spPr bwMode="auto">
          <a:xfrm>
            <a:off x="323850" y="1196975"/>
            <a:ext cx="7777163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b="1">
                <a:latin typeface="Calibri" pitchFamily="34" charset="0"/>
              </a:rPr>
              <a:t>Struktura rent z tytułu niezdolności do pracy </a:t>
            </a:r>
          </a:p>
          <a:p>
            <a:pPr algn="ctr"/>
            <a:r>
              <a:rPr lang="pl-PL" b="1">
                <a:latin typeface="Calibri" pitchFamily="34" charset="0"/>
              </a:rPr>
              <a:t>według stopnia tej niezdolności</a:t>
            </a:r>
          </a:p>
          <a:p>
            <a:r>
              <a:rPr lang="pl-PL" sz="1600" b="1" i="1">
                <a:latin typeface="Calibri" pitchFamily="34" charset="0"/>
              </a:rPr>
              <a:t>         </a:t>
            </a:r>
          </a:p>
          <a:p>
            <a:r>
              <a:rPr lang="pl-PL" sz="1600" b="1" i="1">
                <a:latin typeface="Calibri" pitchFamily="34" charset="0"/>
              </a:rPr>
              <a:t>           wypłacanych w 2012 roku			przyznanych w 2012 roku</a:t>
            </a:r>
          </a:p>
          <a:p>
            <a:endParaRPr lang="pl-PL" sz="1600" b="1" i="1">
              <a:latin typeface="Calibri" pitchFamily="34" charset="0"/>
            </a:endParaRPr>
          </a:p>
          <a:p>
            <a:endParaRPr lang="pl-PL" sz="1600" b="1" i="1">
              <a:latin typeface="Calibri" pitchFamily="34" charset="0"/>
            </a:endParaRPr>
          </a:p>
          <a:p>
            <a:r>
              <a:rPr lang="pl-PL" sz="1600" b="1" i="1">
                <a:latin typeface="Calibri" pitchFamily="34" charset="0"/>
              </a:rPr>
              <a:t>					</a:t>
            </a:r>
          </a:p>
          <a:p>
            <a:endParaRPr lang="pl-PL" sz="1600" b="1" i="1">
              <a:latin typeface="Calibri" pitchFamily="34" charset="0"/>
            </a:endParaRPr>
          </a:p>
        </p:txBody>
      </p:sp>
      <p:pic>
        <p:nvPicPr>
          <p:cNvPr id="181252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8313" y="2565400"/>
            <a:ext cx="3671887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1253" name="Picture 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67175" y="2565400"/>
            <a:ext cx="3744913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5" name="Grupa 1"/>
          <p:cNvGrpSpPr>
            <a:grpSpLocks/>
          </p:cNvGrpSpPr>
          <p:nvPr/>
        </p:nvGrpSpPr>
        <p:grpSpPr bwMode="auto">
          <a:xfrm>
            <a:off x="0" y="-69850"/>
            <a:ext cx="9144000" cy="6943725"/>
            <a:chOff x="0" y="-69836"/>
            <a:chExt cx="9144000" cy="6943725"/>
          </a:xfrm>
        </p:grpSpPr>
        <p:pic>
          <p:nvPicPr>
            <p:cNvPr id="31748" name="Picture 3" descr="C:\Users\Pawel\Desktop\ZUS\obrazki\03_bg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-69836"/>
              <a:ext cx="9144000" cy="6943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49" name="Picture 5" descr="C:\Users\Pawel\Desktop\ZUS\obrazki\02_belka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" y="116632"/>
              <a:ext cx="7353705" cy="889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50" name="Picture 6" descr="C:\Users\Pawel\Desktop\ZUS\obrazki\02_logo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380312" y="116632"/>
              <a:ext cx="1502752" cy="1013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68313" y="274638"/>
            <a:ext cx="6624637" cy="561975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pl-PL" sz="3100" b="1" i="1" dirty="0" smtClean="0">
                <a:solidFill>
                  <a:srgbClr val="FFFFFF"/>
                </a:solidFill>
              </a:rPr>
              <a:t>Wysokość rent najniższych</a:t>
            </a:r>
            <a:r>
              <a:rPr lang="pl-PL" sz="2000" dirty="0" smtClean="0"/>
              <a:t/>
            </a:r>
            <a:br>
              <a:rPr lang="pl-PL" sz="2000" dirty="0" smtClean="0"/>
            </a:br>
            <a:endParaRPr lang="pl-PL" sz="2000" dirty="0"/>
          </a:p>
        </p:txBody>
      </p:sp>
      <p:sp>
        <p:nvSpPr>
          <p:cNvPr id="31747" name="Symbol zastępczy zawartości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pl-PL" sz="2200" i="1" smtClean="0"/>
              <a:t> </a:t>
            </a:r>
            <a:r>
              <a:rPr lang="pl-PL" sz="2400" b="1" smtClean="0">
                <a:cs typeface="Times New Roman" pitchFamily="18" charset="0"/>
              </a:rPr>
              <a:t>Wysokość najniższych rent :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pl-PL" sz="2400" b="1" smtClean="0"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pl-PL" sz="2400" b="1" smtClean="0">
                <a:cs typeface="Times New Roman" pitchFamily="18" charset="0"/>
              </a:rPr>
              <a:t>od 1 marca 2012 r.: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pl-PL" sz="2400" b="1" smtClean="0">
                <a:cs typeface="Times New Roman" pitchFamily="18" charset="0"/>
              </a:rPr>
              <a:t>799,18 zł miesięcznie – renta z tytułu całkowitej niezdolności do pracy,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pl-PL" sz="2400" b="1" smtClean="0">
                <a:cs typeface="Times New Roman" pitchFamily="18" charset="0"/>
              </a:rPr>
              <a:t>613,38  zł miesięcznie – renta z tytułu częściowej niezdolności do pracy.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pl-PL" sz="2400" b="1" smtClean="0"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pl-PL" sz="2400" b="1" smtClean="0">
                <a:cs typeface="Times New Roman" pitchFamily="18" charset="0"/>
              </a:rPr>
              <a:t>od 1 marca 2013 r. 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pl-PL" sz="2400" b="1" smtClean="0">
                <a:cs typeface="Times New Roman" pitchFamily="18" charset="0"/>
              </a:rPr>
              <a:t>813,15 zł miesięcznie – renta z tytułu całkowitej niezdolności do pracy,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pl-PL" sz="2400" b="1" smtClean="0">
                <a:cs typeface="Times New Roman" pitchFamily="18" charset="0"/>
              </a:rPr>
              <a:t>627,92  zł miesięcznie – renta z tytułu częściowej niezdolności do pracy.</a:t>
            </a:r>
          </a:p>
          <a:p>
            <a:pPr eaLnBrk="1" hangingPunct="1">
              <a:lnSpc>
                <a:spcPct val="80000"/>
              </a:lnSpc>
            </a:pPr>
            <a:endParaRPr lang="pl-PL" sz="2200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2273" name="Grupa 1"/>
          <p:cNvGrpSpPr>
            <a:grpSpLocks/>
          </p:cNvGrpSpPr>
          <p:nvPr/>
        </p:nvGrpSpPr>
        <p:grpSpPr bwMode="auto">
          <a:xfrm>
            <a:off x="0" y="-69850"/>
            <a:ext cx="9144000" cy="6943725"/>
            <a:chOff x="0" y="-69836"/>
            <a:chExt cx="9144000" cy="6943725"/>
          </a:xfrm>
        </p:grpSpPr>
        <p:pic>
          <p:nvPicPr>
            <p:cNvPr id="182276" name="Picture 3" descr="C:\Users\Pawel\Desktop\ZUS\obrazki\03_bg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-69836"/>
              <a:ext cx="9144000" cy="6943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2277" name="Picture 5" descr="C:\Users\Pawel\Desktop\ZUS\obrazki\02_belka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" y="116632"/>
              <a:ext cx="7353705" cy="889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2278" name="Picture 6" descr="C:\Users\Pawel\Desktop\ZUS\obrazki\02_logo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380312" y="116632"/>
              <a:ext cx="1502752" cy="1013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68313" y="274638"/>
            <a:ext cx="6624637" cy="561975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pl-PL" sz="3100" b="1" i="1" dirty="0" smtClean="0">
                <a:solidFill>
                  <a:srgbClr val="FFFFFF"/>
                </a:solidFill>
              </a:rPr>
              <a:t>Wysokość renty a kwota bazowa</a:t>
            </a:r>
            <a:r>
              <a:rPr lang="pl-PL" sz="2000" dirty="0" smtClean="0"/>
              <a:t/>
            </a:r>
            <a:br>
              <a:rPr lang="pl-PL" sz="2000" dirty="0" smtClean="0"/>
            </a:br>
            <a:endParaRPr lang="pl-PL" sz="2000" dirty="0"/>
          </a:p>
        </p:txBody>
      </p:sp>
      <p:sp>
        <p:nvSpPr>
          <p:cNvPr id="182275" name="Symbol zastępczy zawartości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pl-PL" sz="2400" i="1" smtClean="0"/>
              <a:t> </a:t>
            </a:r>
            <a:endParaRPr lang="pl-PL" sz="2400" smtClean="0"/>
          </a:p>
          <a:p>
            <a:pPr eaLnBrk="1" hangingPunct="1">
              <a:buFont typeface="Arial" charset="0"/>
              <a:buNone/>
            </a:pPr>
            <a:endParaRPr lang="pl-PL" sz="2000" b="1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r>
              <a:rPr lang="pl-PL" sz="2000" b="1" smtClean="0">
                <a:cs typeface="Times New Roman" pitchFamily="18" charset="0"/>
              </a:rPr>
              <a:t>Kwota bazowa stanowi 100% przeciętnego miesięcznego wynagrodzenia</a:t>
            </a:r>
          </a:p>
          <a:p>
            <a:pPr eaLnBrk="1" hangingPunct="1">
              <a:buFont typeface="Arial" charset="0"/>
              <a:buNone/>
            </a:pPr>
            <a:r>
              <a:rPr lang="pl-PL" sz="2000" b="1" smtClean="0">
                <a:cs typeface="Times New Roman" pitchFamily="18" charset="0"/>
              </a:rPr>
              <a:t>pomniejszonego o potrącone  od ubezpieczonych składki na ubezpieczenia</a:t>
            </a:r>
          </a:p>
          <a:p>
            <a:pPr eaLnBrk="1" hangingPunct="1">
              <a:buFont typeface="Arial" charset="0"/>
              <a:buNone/>
            </a:pPr>
            <a:r>
              <a:rPr lang="pl-PL" sz="2000" b="1" smtClean="0">
                <a:cs typeface="Times New Roman" pitchFamily="18" charset="0"/>
              </a:rPr>
              <a:t>społeczne, określone w przepisach o systemie ubezpieczeń społecznych, w</a:t>
            </a:r>
          </a:p>
          <a:p>
            <a:pPr eaLnBrk="1" hangingPunct="1">
              <a:buFont typeface="Arial" charset="0"/>
              <a:buNone/>
            </a:pPr>
            <a:r>
              <a:rPr lang="pl-PL" sz="2000" b="1" smtClean="0">
                <a:cs typeface="Times New Roman" pitchFamily="18" charset="0"/>
              </a:rPr>
              <a:t>poprzednim roku kalendarzowym. Jest ustalana corocznie i obowiązuje</a:t>
            </a:r>
          </a:p>
          <a:p>
            <a:pPr eaLnBrk="1" hangingPunct="1">
              <a:buFont typeface="Arial" charset="0"/>
              <a:buNone/>
            </a:pPr>
            <a:r>
              <a:rPr lang="pl-PL" sz="2000" b="1" smtClean="0">
                <a:cs typeface="Times New Roman" pitchFamily="18" charset="0"/>
              </a:rPr>
              <a:t>od 1 marca każdego roku kalendarzowego do końca lutego następnego</a:t>
            </a:r>
          </a:p>
          <a:p>
            <a:pPr eaLnBrk="1" hangingPunct="1">
              <a:buFont typeface="Arial" charset="0"/>
              <a:buNone/>
            </a:pPr>
            <a:r>
              <a:rPr lang="pl-PL" sz="2000" b="1" smtClean="0">
                <a:cs typeface="Times New Roman" pitchFamily="18" charset="0"/>
              </a:rPr>
              <a:t>roku kalendarzowego.</a:t>
            </a:r>
          </a:p>
          <a:p>
            <a:pPr eaLnBrk="1" hangingPunct="1"/>
            <a:endParaRPr lang="pl-PL" sz="1200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3297" name="Grupa 1"/>
          <p:cNvGrpSpPr>
            <a:grpSpLocks/>
          </p:cNvGrpSpPr>
          <p:nvPr/>
        </p:nvGrpSpPr>
        <p:grpSpPr bwMode="auto">
          <a:xfrm>
            <a:off x="0" y="-69850"/>
            <a:ext cx="9144000" cy="6943725"/>
            <a:chOff x="0" y="-69836"/>
            <a:chExt cx="9144000" cy="6943725"/>
          </a:xfrm>
        </p:grpSpPr>
        <p:pic>
          <p:nvPicPr>
            <p:cNvPr id="183301" name="Picture 3" descr="C:\Users\Pawel\Desktop\ZUS\obrazki\03_bg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-69836"/>
              <a:ext cx="9144000" cy="6943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3302" name="Picture 5" descr="C:\Users\Pawel\Desktop\ZUS\obrazki\02_belka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" y="116632"/>
              <a:ext cx="7353705" cy="889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3303" name="Picture 6" descr="C:\Users\Pawel\Desktop\ZUS\obrazki\02_logo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380312" y="116632"/>
              <a:ext cx="1502752" cy="1013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68313" y="274638"/>
            <a:ext cx="6624637" cy="561975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pl-PL" sz="3100" b="1" i="1" dirty="0" smtClean="0">
                <a:solidFill>
                  <a:srgbClr val="FFFFFF"/>
                </a:solidFill>
              </a:rPr>
              <a:t>Wysokość renty a kwota bazowa</a:t>
            </a:r>
            <a:r>
              <a:rPr lang="pl-PL" sz="2000" dirty="0" smtClean="0"/>
              <a:t/>
            </a:r>
            <a:br>
              <a:rPr lang="pl-PL" sz="2000" dirty="0" smtClean="0"/>
            </a:br>
            <a:endParaRPr lang="pl-PL" sz="2000" dirty="0"/>
          </a:p>
        </p:txBody>
      </p:sp>
      <p:sp>
        <p:nvSpPr>
          <p:cNvPr id="183299" name="Symbol zastępczy zawartości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pl-PL" sz="2400" i="1" smtClean="0"/>
              <a:t> </a:t>
            </a:r>
            <a:endParaRPr lang="pl-PL" sz="2400" smtClean="0"/>
          </a:p>
          <a:p>
            <a:pPr eaLnBrk="1" hangingPunct="1">
              <a:buFont typeface="Arial" charset="0"/>
              <a:buNone/>
            </a:pPr>
            <a:endParaRPr lang="pl-PL" sz="2000" b="1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pl-PL" sz="1200" smtClean="0"/>
          </a:p>
        </p:txBody>
      </p:sp>
      <p:pic>
        <p:nvPicPr>
          <p:cNvPr id="183300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42988" y="1006475"/>
            <a:ext cx="6467475" cy="465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345" name="Grupa 1"/>
          <p:cNvGrpSpPr>
            <a:grpSpLocks/>
          </p:cNvGrpSpPr>
          <p:nvPr/>
        </p:nvGrpSpPr>
        <p:grpSpPr bwMode="auto">
          <a:xfrm>
            <a:off x="0" y="-69850"/>
            <a:ext cx="9144000" cy="6943725"/>
            <a:chOff x="0" y="-69836"/>
            <a:chExt cx="9144000" cy="6943725"/>
          </a:xfrm>
        </p:grpSpPr>
        <p:pic>
          <p:nvPicPr>
            <p:cNvPr id="185348" name="Picture 3" descr="C:\Users\Pawel\Desktop\ZUS\obrazki\03_bg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-69836"/>
              <a:ext cx="9144000" cy="6943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5349" name="Picture 5" descr="C:\Users\Pawel\Desktop\ZUS\obrazki\02_belka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" y="116632"/>
              <a:ext cx="7353705" cy="889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5350" name="Picture 6" descr="C:\Users\Pawel\Desktop\ZUS\obrazki\02_logo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380312" y="116632"/>
              <a:ext cx="1502752" cy="1013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68313" y="274638"/>
            <a:ext cx="6624637" cy="561975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pl-PL" sz="3100" b="1" i="1" dirty="0" smtClean="0">
                <a:solidFill>
                  <a:srgbClr val="FFFFFF"/>
                </a:solidFill>
              </a:rPr>
              <a:t>Wysokość renty a kwota bazowa</a:t>
            </a:r>
            <a:r>
              <a:rPr lang="pl-PL" sz="2000" dirty="0" smtClean="0"/>
              <a:t/>
            </a:r>
            <a:br>
              <a:rPr lang="pl-PL" sz="2000" dirty="0" smtClean="0"/>
            </a:br>
            <a:endParaRPr lang="pl-PL" sz="2000" dirty="0"/>
          </a:p>
        </p:txBody>
      </p:sp>
      <p:sp>
        <p:nvSpPr>
          <p:cNvPr id="185347" name="Symbol zastępczy zawartości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pl-PL" sz="2000" b="1" smtClean="0">
                <a:cs typeface="Times New Roman" pitchFamily="18" charset="0"/>
              </a:rPr>
              <a:t>Część socjalna renty stanowi 24% kwoty bazowej, obowiązującej w dacie</a:t>
            </a:r>
          </a:p>
          <a:p>
            <a:pPr eaLnBrk="1" hangingPunct="1">
              <a:buFont typeface="Arial" charset="0"/>
              <a:buNone/>
            </a:pPr>
            <a:r>
              <a:rPr lang="pl-PL" sz="2000" b="1" smtClean="0">
                <a:cs typeface="Times New Roman" pitchFamily="18" charset="0"/>
              </a:rPr>
              <a:t>przyznawania renty.</a:t>
            </a:r>
          </a:p>
          <a:p>
            <a:pPr eaLnBrk="1" hangingPunct="1">
              <a:buFont typeface="Arial" charset="0"/>
              <a:buNone/>
            </a:pPr>
            <a:endParaRPr lang="pl-PL" sz="2000" b="1" smtClean="0"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r>
              <a:rPr lang="pl-PL" sz="2000" b="1" smtClean="0">
                <a:cs typeface="Times New Roman" pitchFamily="18" charset="0"/>
              </a:rPr>
              <a:t>Dla świadczeń przyznawanych  w tym samym okresie (od  1 marca do</a:t>
            </a:r>
          </a:p>
          <a:p>
            <a:pPr eaLnBrk="1" hangingPunct="1">
              <a:buFont typeface="Arial" charset="0"/>
              <a:buNone/>
            </a:pPr>
            <a:r>
              <a:rPr lang="pl-PL" sz="2000" b="1" smtClean="0">
                <a:cs typeface="Times New Roman" pitchFamily="18" charset="0"/>
              </a:rPr>
              <a:t>końca lutego następnego roku) część socjalna ustalana jest w jednakowej</a:t>
            </a:r>
          </a:p>
          <a:p>
            <a:pPr eaLnBrk="1" hangingPunct="1">
              <a:buFont typeface="Arial" charset="0"/>
              <a:buNone/>
            </a:pPr>
            <a:r>
              <a:rPr lang="pl-PL" sz="2000" b="1" smtClean="0">
                <a:cs typeface="Times New Roman" pitchFamily="18" charset="0"/>
              </a:rPr>
              <a:t>wysokości, a więc jest niezależna od zindywidualizowanych składników</a:t>
            </a:r>
          </a:p>
          <a:p>
            <a:pPr eaLnBrk="1" hangingPunct="1">
              <a:buFont typeface="Arial" charset="0"/>
              <a:buNone/>
            </a:pPr>
            <a:r>
              <a:rPr lang="pl-PL" sz="2000" b="1" smtClean="0">
                <a:cs typeface="Times New Roman" pitchFamily="18" charset="0"/>
              </a:rPr>
              <a:t>renty – stażu pracy i podstawy wymiaru.</a:t>
            </a:r>
          </a:p>
          <a:p>
            <a:pPr eaLnBrk="1" hangingPunct="1">
              <a:buFont typeface="Arial" charset="0"/>
              <a:buNone/>
            </a:pPr>
            <a:endParaRPr lang="pl-PL" sz="2000" b="1" smtClean="0"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r>
              <a:rPr lang="pl-PL" sz="2000" b="1" smtClean="0">
                <a:cs typeface="Times New Roman" pitchFamily="18" charset="0"/>
              </a:rPr>
              <a:t>Wysokość części socjalnej (po ostatecznym obliczeniu renty z tytułu</a:t>
            </a:r>
          </a:p>
          <a:p>
            <a:pPr eaLnBrk="1" hangingPunct="1">
              <a:buFont typeface="Arial" charset="0"/>
              <a:buNone/>
            </a:pPr>
            <a:r>
              <a:rPr lang="pl-PL" sz="2000" b="1" smtClean="0">
                <a:cs typeface="Times New Roman" pitchFamily="18" charset="0"/>
              </a:rPr>
              <a:t>całkowitej wysokości do pracy i następnie wyliczeniu 75%, stanowiących</a:t>
            </a:r>
          </a:p>
          <a:p>
            <a:pPr eaLnBrk="1" hangingPunct="1">
              <a:buFont typeface="Arial" charset="0"/>
              <a:buNone/>
            </a:pPr>
            <a:r>
              <a:rPr lang="pl-PL" sz="2000" b="1" smtClean="0">
                <a:cs typeface="Times New Roman" pitchFamily="18" charset="0"/>
              </a:rPr>
              <a:t>wysokość renty z tytułu częściowej niezdolności do pracy) –  realnie</a:t>
            </a:r>
          </a:p>
          <a:p>
            <a:pPr eaLnBrk="1" hangingPunct="1">
              <a:buFont typeface="Arial" charset="0"/>
              <a:buNone/>
            </a:pPr>
            <a:r>
              <a:rPr lang="pl-PL" sz="2000" b="1" smtClean="0">
                <a:cs typeface="Times New Roman" pitchFamily="18" charset="0"/>
              </a:rPr>
              <a:t>wynosi 18% kwoty bazowej.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369" name="Grupa 1"/>
          <p:cNvGrpSpPr>
            <a:grpSpLocks/>
          </p:cNvGrpSpPr>
          <p:nvPr/>
        </p:nvGrpSpPr>
        <p:grpSpPr bwMode="auto">
          <a:xfrm>
            <a:off x="0" y="-85725"/>
            <a:ext cx="9144000" cy="6943725"/>
            <a:chOff x="0" y="-69836"/>
            <a:chExt cx="9144000" cy="6943725"/>
          </a:xfrm>
        </p:grpSpPr>
        <p:pic>
          <p:nvPicPr>
            <p:cNvPr id="186373" name="Picture 3" descr="C:\Users\Pawel\Desktop\ZUS\obrazki\03_bg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-69836"/>
              <a:ext cx="9144000" cy="6943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6374" name="Picture 5" descr="C:\Users\Pawel\Desktop\ZUS\obrazki\02_belka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" y="116632"/>
              <a:ext cx="7353705" cy="889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6375" name="Picture 6" descr="C:\Users\Pawel\Desktop\ZUS\obrazki\02_logo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380312" y="116632"/>
              <a:ext cx="1502752" cy="1013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68313" y="274638"/>
            <a:ext cx="6624637" cy="561975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pl-PL" sz="3100" b="1" i="1" dirty="0" smtClean="0">
                <a:solidFill>
                  <a:srgbClr val="FFFFFF"/>
                </a:solidFill>
              </a:rPr>
              <a:t>Wysokość renty a kwota bazowa</a:t>
            </a:r>
            <a:r>
              <a:rPr lang="pl-PL" sz="2000" dirty="0" smtClean="0"/>
              <a:t/>
            </a:r>
            <a:br>
              <a:rPr lang="pl-PL" sz="2000" dirty="0" smtClean="0"/>
            </a:br>
            <a:endParaRPr lang="pl-PL" sz="2000" dirty="0"/>
          </a:p>
        </p:txBody>
      </p:sp>
      <p:sp>
        <p:nvSpPr>
          <p:cNvPr id="186371" name="Rectangle 8"/>
          <p:cNvSpPr>
            <a:spLocks noChangeArrowheads="1"/>
          </p:cNvSpPr>
          <p:nvPr/>
        </p:nvSpPr>
        <p:spPr bwMode="auto">
          <a:xfrm>
            <a:off x="250825" y="1196975"/>
            <a:ext cx="7777163" cy="164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b="1">
                <a:latin typeface="Calibri" pitchFamily="34" charset="0"/>
              </a:rPr>
              <a:t>Udział części socjalnej w wysokości przeciętnej miesięcznej renty z tytułu niezdolności do pracy przyznanej w 2012 r. </a:t>
            </a:r>
          </a:p>
          <a:p>
            <a:pPr algn="ctr"/>
            <a:r>
              <a:rPr lang="pl-PL" b="1">
                <a:latin typeface="Calibri" pitchFamily="34" charset="0"/>
              </a:rPr>
              <a:t>według stażu pracy i stopnia tej niezdolności</a:t>
            </a:r>
          </a:p>
          <a:p>
            <a:r>
              <a:rPr lang="pl-PL" sz="1600" b="1" i="1">
                <a:latin typeface="Calibri" pitchFamily="34" charset="0"/>
              </a:rPr>
              <a:t>Stan grudzień 2012 r.</a:t>
            </a:r>
          </a:p>
          <a:p>
            <a:endParaRPr lang="pl-PL" sz="1600" b="1" i="1">
              <a:latin typeface="Calibri" pitchFamily="34" charset="0"/>
            </a:endParaRPr>
          </a:p>
          <a:p>
            <a:endParaRPr lang="pl-PL" sz="1600" b="1" i="1">
              <a:latin typeface="Calibri" pitchFamily="34" charset="0"/>
            </a:endParaRPr>
          </a:p>
        </p:txBody>
      </p:sp>
      <p:pic>
        <p:nvPicPr>
          <p:cNvPr id="186372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5288" y="2492375"/>
            <a:ext cx="8064500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8417" name="Grupa 1"/>
          <p:cNvGrpSpPr>
            <a:grpSpLocks/>
          </p:cNvGrpSpPr>
          <p:nvPr/>
        </p:nvGrpSpPr>
        <p:grpSpPr bwMode="auto">
          <a:xfrm>
            <a:off x="0" y="-69850"/>
            <a:ext cx="9144000" cy="6943725"/>
            <a:chOff x="0" y="-69836"/>
            <a:chExt cx="9144000" cy="6943725"/>
          </a:xfrm>
        </p:grpSpPr>
        <p:pic>
          <p:nvPicPr>
            <p:cNvPr id="188421" name="Picture 3" descr="C:\Users\Pawel\Desktop\ZUS\obrazki\03_bg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-69836"/>
              <a:ext cx="9144000" cy="6943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8422" name="Picture 5" descr="C:\Users\Pawel\Desktop\ZUS\obrazki\02_belka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" y="116632"/>
              <a:ext cx="7353705" cy="889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8423" name="Picture 6" descr="C:\Users\Pawel\Desktop\ZUS\obrazki\02_logo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380312" y="116632"/>
              <a:ext cx="1502752" cy="1013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Tytuł 2"/>
          <p:cNvSpPr>
            <a:spLocks noGrp="1"/>
          </p:cNvSpPr>
          <p:nvPr>
            <p:ph type="title" idx="4294967295"/>
          </p:nvPr>
        </p:nvSpPr>
        <p:spPr>
          <a:xfrm>
            <a:off x="468313" y="274638"/>
            <a:ext cx="6624637" cy="561975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pl-PL" sz="3100" b="1" i="1" dirty="0" smtClean="0">
                <a:solidFill>
                  <a:srgbClr val="FFFFFF"/>
                </a:solidFill>
              </a:rPr>
              <a:t>Wysokość  renty a kwota bazowa</a:t>
            </a:r>
            <a:r>
              <a:rPr lang="pl-PL" sz="2000" dirty="0" smtClean="0"/>
              <a:t/>
            </a:r>
            <a:br>
              <a:rPr lang="pl-PL" sz="2000" dirty="0" smtClean="0"/>
            </a:br>
            <a:endParaRPr lang="pl-PL" sz="2000" dirty="0"/>
          </a:p>
        </p:txBody>
      </p:sp>
      <p:sp>
        <p:nvSpPr>
          <p:cNvPr id="188419" name="Symbol zastępczy zawartości 3"/>
          <p:cNvSpPr>
            <a:spLocks noGrp="1"/>
          </p:cNvSpPr>
          <p:nvPr>
            <p:ph idx="4294967295"/>
          </p:nvPr>
        </p:nvSpPr>
        <p:spPr>
          <a:xfrm>
            <a:off x="457200" y="1125538"/>
            <a:ext cx="8229600" cy="5000625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pl-PL" sz="1800" b="1" smtClean="0">
                <a:cs typeface="Times New Roman" pitchFamily="18" charset="0"/>
              </a:rPr>
              <a:t>Porównanie przeciętnej miesięcznej wysokości renty z tytułu niezdolności do pracy wypłacanej w grudniu 2012 r. z przyznaną w 2012 r.</a:t>
            </a:r>
          </a:p>
          <a:p>
            <a:pPr algn="ctr" eaLnBrk="1" hangingPunct="1">
              <a:buFont typeface="Arial" charset="0"/>
              <a:buNone/>
            </a:pPr>
            <a:r>
              <a:rPr lang="pl-PL" sz="1800" b="1" smtClean="0">
                <a:cs typeface="Times New Roman" pitchFamily="18" charset="0"/>
              </a:rPr>
              <a:t>według wieku rencisty</a:t>
            </a:r>
          </a:p>
          <a:p>
            <a:pPr algn="ctr" eaLnBrk="1" hangingPunct="1">
              <a:buFont typeface="Arial" charset="0"/>
              <a:buNone/>
            </a:pPr>
            <a:endParaRPr lang="pl-PL" sz="1800" b="1" smtClean="0"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endParaRPr lang="pl-PL" sz="1800" b="1" smtClean="0">
              <a:cs typeface="Times New Roman" pitchFamily="18" charset="0"/>
            </a:endParaRPr>
          </a:p>
        </p:txBody>
      </p:sp>
      <p:pic>
        <p:nvPicPr>
          <p:cNvPr id="188420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4213" y="2138363"/>
            <a:ext cx="7488237" cy="373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465" name="Grupa 1"/>
          <p:cNvGrpSpPr>
            <a:grpSpLocks/>
          </p:cNvGrpSpPr>
          <p:nvPr/>
        </p:nvGrpSpPr>
        <p:grpSpPr bwMode="auto">
          <a:xfrm>
            <a:off x="0" y="-69850"/>
            <a:ext cx="9144000" cy="6943725"/>
            <a:chOff x="0" y="-69836"/>
            <a:chExt cx="9144000" cy="6943725"/>
          </a:xfrm>
        </p:grpSpPr>
        <p:pic>
          <p:nvPicPr>
            <p:cNvPr id="190468" name="Picture 3" descr="C:\Users\Pawel\Desktop\ZUS\obrazki\03_bg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-69836"/>
              <a:ext cx="9144000" cy="6943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0469" name="Picture 5" descr="C:\Users\Pawel\Desktop\ZUS\obrazki\02_belka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" y="116632"/>
              <a:ext cx="7353705" cy="889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0470" name="Picture 6" descr="C:\Users\Pawel\Desktop\ZUS\obrazki\02_logo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380312" y="116632"/>
              <a:ext cx="1502752" cy="1013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68313" y="274638"/>
            <a:ext cx="6624637" cy="561975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pl-PL" sz="3100" b="1" i="1" dirty="0" smtClean="0">
                <a:solidFill>
                  <a:srgbClr val="FFFFFF"/>
                </a:solidFill>
              </a:rPr>
              <a:t>Wysokość  renty a kwota bazowa</a:t>
            </a:r>
            <a:r>
              <a:rPr lang="pl-PL" sz="2000" dirty="0" smtClean="0"/>
              <a:t/>
            </a:r>
            <a:br>
              <a:rPr lang="pl-PL" sz="2000" dirty="0" smtClean="0"/>
            </a:br>
            <a:endParaRPr lang="pl-PL" sz="2000" dirty="0"/>
          </a:p>
        </p:txBody>
      </p:sp>
      <p:sp>
        <p:nvSpPr>
          <p:cNvPr id="190467" name="Symbol zastępczy zawartości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pl-PL" sz="2000" b="1" smtClean="0">
                <a:cs typeface="Times New Roman" pitchFamily="18" charset="0"/>
              </a:rPr>
              <a:t>Ilustracja wpływu  kwoty bazowej na wysokość renty ze względu na datę</a:t>
            </a:r>
          </a:p>
          <a:p>
            <a:pPr eaLnBrk="1" hangingPunct="1">
              <a:buFont typeface="Arial" charset="0"/>
              <a:buNone/>
            </a:pPr>
            <a:r>
              <a:rPr lang="pl-PL" sz="2000" b="1" smtClean="0">
                <a:cs typeface="Times New Roman" pitchFamily="18" charset="0"/>
              </a:rPr>
              <a:t>jej przyznania.</a:t>
            </a:r>
          </a:p>
          <a:p>
            <a:pPr eaLnBrk="1" hangingPunct="1">
              <a:buFont typeface="Arial" charset="0"/>
              <a:buNone/>
            </a:pPr>
            <a:endParaRPr lang="pl-PL" sz="2000" b="1" smtClean="0"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endParaRPr lang="pl-PL" sz="2000" b="1" smtClean="0"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r>
              <a:rPr lang="pl-PL" sz="2000" b="1" smtClean="0">
                <a:cs typeface="Times New Roman" pitchFamily="18" charset="0"/>
              </a:rPr>
              <a:t>PRZYKŁAD </a:t>
            </a:r>
          </a:p>
          <a:p>
            <a:pPr eaLnBrk="1" hangingPunct="1">
              <a:buFont typeface="Arial" charset="0"/>
              <a:buNone/>
            </a:pPr>
            <a:r>
              <a:rPr lang="pl-PL" sz="2000" b="1" smtClean="0">
                <a:cs typeface="Times New Roman" pitchFamily="18" charset="0"/>
              </a:rPr>
              <a:t>	Renta z tytułu całkowitej niezdolności do pracy, przyznana 56 – letniemu ubezpieczonemu, legitymującemu się 30 latami okresów składkowych i 2 latami okresów nieskładkowych. Wskaźnik wysokości podstawy wymiaru wynosi 101,00%.</a:t>
            </a:r>
          </a:p>
          <a:p>
            <a:pPr eaLnBrk="1" hangingPunct="1">
              <a:buFont typeface="Arial" charset="0"/>
              <a:buNone/>
            </a:pPr>
            <a:endParaRPr lang="pl-PL" sz="2000" b="1" smtClean="0"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513" name="Grupa 1"/>
          <p:cNvGrpSpPr>
            <a:grpSpLocks/>
          </p:cNvGrpSpPr>
          <p:nvPr/>
        </p:nvGrpSpPr>
        <p:grpSpPr bwMode="auto">
          <a:xfrm>
            <a:off x="0" y="-69850"/>
            <a:ext cx="9144000" cy="6943725"/>
            <a:chOff x="0" y="-69836"/>
            <a:chExt cx="9144000" cy="6943725"/>
          </a:xfrm>
        </p:grpSpPr>
        <p:pic>
          <p:nvPicPr>
            <p:cNvPr id="192516" name="Picture 3" descr="C:\Users\Pawel\Desktop\ZUS\obrazki\03_bg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-69836"/>
              <a:ext cx="9144000" cy="6943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2517" name="Picture 5" descr="C:\Users\Pawel\Desktop\ZUS\obrazki\02_belka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" y="116632"/>
              <a:ext cx="7353705" cy="889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2518" name="Picture 6" descr="C:\Users\Pawel\Desktop\ZUS\obrazki\02_logo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380312" y="116632"/>
              <a:ext cx="1502752" cy="1013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68313" y="274638"/>
            <a:ext cx="6624637" cy="561975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pl-PL" sz="3100" b="1" i="1" dirty="0" smtClean="0">
                <a:solidFill>
                  <a:srgbClr val="FFFFFF"/>
                </a:solidFill>
              </a:rPr>
              <a:t>Wysokość  renty a kwota bazowa</a:t>
            </a:r>
            <a:r>
              <a:rPr lang="pl-PL" sz="2000" dirty="0" smtClean="0"/>
              <a:t/>
            </a:r>
            <a:br>
              <a:rPr lang="pl-PL" sz="2000" dirty="0" smtClean="0"/>
            </a:br>
            <a:endParaRPr lang="pl-PL" sz="2000" dirty="0"/>
          </a:p>
        </p:txBody>
      </p:sp>
      <p:sp>
        <p:nvSpPr>
          <p:cNvPr id="192515" name="Symbol zastępczy zawartości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endParaRPr lang="pl-PL" sz="2000" b="1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r>
              <a:rPr lang="pl-PL" sz="2000" b="1" smtClean="0">
                <a:cs typeface="Times New Roman" pitchFamily="18" charset="0"/>
              </a:rPr>
              <a:t>Wysokość renty przyznanej od 1 marca 2010 r. - 1760,53 zł, na dzień 31</a:t>
            </a:r>
          </a:p>
          <a:p>
            <a:pPr eaLnBrk="1" hangingPunct="1">
              <a:buFont typeface="Arial" charset="0"/>
              <a:buNone/>
            </a:pPr>
            <a:r>
              <a:rPr lang="pl-PL" sz="2000" b="1" smtClean="0">
                <a:cs typeface="Times New Roman" pitchFamily="18" charset="0"/>
              </a:rPr>
              <a:t>grudnia 2013 r. – 1961,55zł.</a:t>
            </a:r>
          </a:p>
          <a:p>
            <a:pPr eaLnBrk="1" hangingPunct="1">
              <a:buFont typeface="Arial" charset="0"/>
              <a:buNone/>
            </a:pPr>
            <a:endParaRPr lang="pl-PL" sz="2000" b="1" smtClean="0"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r>
              <a:rPr lang="pl-PL" sz="2000" b="1" smtClean="0">
                <a:cs typeface="Times New Roman" pitchFamily="18" charset="0"/>
              </a:rPr>
              <a:t>Wysokość renty przyznanej od 1 marca 2012  r. - 1927,72 zł, a na dzień 31</a:t>
            </a:r>
          </a:p>
          <a:p>
            <a:pPr eaLnBrk="1" hangingPunct="1">
              <a:buFont typeface="Arial" charset="0"/>
              <a:buNone/>
            </a:pPr>
            <a:r>
              <a:rPr lang="pl-PL" sz="2000" b="1" smtClean="0">
                <a:cs typeface="Times New Roman" pitchFamily="18" charset="0"/>
              </a:rPr>
              <a:t>grudnia 2013 r. – 2003,31 zł.</a:t>
            </a:r>
          </a:p>
          <a:p>
            <a:pPr eaLnBrk="1" hangingPunct="1">
              <a:buFont typeface="Arial" charset="0"/>
              <a:buNone/>
            </a:pPr>
            <a:endParaRPr lang="pl-PL" sz="2000" b="1" smtClean="0"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r>
              <a:rPr lang="pl-PL" sz="2000" b="1" smtClean="0">
                <a:cs typeface="Times New Roman" pitchFamily="18" charset="0"/>
              </a:rPr>
              <a:t>Wysokość renty przyznanej od 1 marca 2013  r. wynosi 1996,50 zł. 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537" name="Grupa 1"/>
          <p:cNvGrpSpPr>
            <a:grpSpLocks/>
          </p:cNvGrpSpPr>
          <p:nvPr/>
        </p:nvGrpSpPr>
        <p:grpSpPr bwMode="auto">
          <a:xfrm>
            <a:off x="0" y="-69850"/>
            <a:ext cx="9144000" cy="6943725"/>
            <a:chOff x="0" y="-69836"/>
            <a:chExt cx="9144000" cy="6943725"/>
          </a:xfrm>
        </p:grpSpPr>
        <p:pic>
          <p:nvPicPr>
            <p:cNvPr id="193540" name="Picture 3" descr="C:\Users\Pawel\Desktop\ZUS\obrazki\03_bg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-69836"/>
              <a:ext cx="9144000" cy="6943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3541" name="Picture 5" descr="C:\Users\Pawel\Desktop\ZUS\obrazki\02_belka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" y="116632"/>
              <a:ext cx="7353705" cy="889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3542" name="Picture 6" descr="C:\Users\Pawel\Desktop\ZUS\obrazki\02_logo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380312" y="116632"/>
              <a:ext cx="1502752" cy="1013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68313" y="274638"/>
            <a:ext cx="6624637" cy="561975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pl-PL" sz="3100" b="1" i="1" dirty="0" smtClean="0">
                <a:solidFill>
                  <a:srgbClr val="FFFFFF"/>
                </a:solidFill>
              </a:rPr>
              <a:t>Wysokość  renty a kwota bazowa</a:t>
            </a:r>
            <a:r>
              <a:rPr lang="pl-PL" sz="2000" dirty="0" smtClean="0"/>
              <a:t/>
            </a:r>
            <a:br>
              <a:rPr lang="pl-PL" sz="2000" dirty="0" smtClean="0"/>
            </a:br>
            <a:endParaRPr lang="pl-PL" sz="2000" dirty="0"/>
          </a:p>
        </p:txBody>
      </p:sp>
      <p:sp>
        <p:nvSpPr>
          <p:cNvPr id="193539" name="Symbol zastępczy zawartości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pl-PL" sz="2400" i="1" smtClean="0"/>
              <a:t> </a:t>
            </a:r>
            <a:r>
              <a:rPr lang="pl-PL" sz="1200" smtClean="0"/>
              <a:t> </a:t>
            </a:r>
            <a:endParaRPr lang="pl-PL" sz="2000" b="1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r>
              <a:rPr lang="pl-PL" sz="2000" b="1" smtClean="0">
                <a:cs typeface="Times New Roman" pitchFamily="18" charset="0"/>
              </a:rPr>
              <a:t>Renta przyznana w 2010 r. według staniu na dzień 31 grudnia 2013 r. jest</a:t>
            </a:r>
          </a:p>
          <a:p>
            <a:pPr eaLnBrk="1" hangingPunct="1">
              <a:buFont typeface="Arial" charset="0"/>
              <a:buNone/>
            </a:pPr>
            <a:r>
              <a:rPr lang="pl-PL" sz="2000" b="1" smtClean="0">
                <a:cs typeface="Times New Roman" pitchFamily="18" charset="0"/>
              </a:rPr>
              <a:t>niższa od renty przyznanej w 2012 i 2013 r. – odpowiednio o 42,75 zł i</a:t>
            </a:r>
          </a:p>
          <a:p>
            <a:pPr eaLnBrk="1" hangingPunct="1">
              <a:buFont typeface="Arial" charset="0"/>
              <a:buNone/>
            </a:pPr>
            <a:r>
              <a:rPr lang="pl-PL" sz="2000" b="1" smtClean="0">
                <a:cs typeface="Times New Roman" pitchFamily="18" charset="0"/>
              </a:rPr>
              <a:t>34,95 zł.</a:t>
            </a:r>
          </a:p>
          <a:p>
            <a:pPr eaLnBrk="1" hangingPunct="1">
              <a:buFont typeface="Arial" charset="0"/>
              <a:buNone/>
            </a:pPr>
            <a:endParaRPr lang="pl-PL" sz="2000" b="1" smtClean="0"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r>
              <a:rPr lang="pl-PL" sz="2000" b="1" smtClean="0">
                <a:cs typeface="Times New Roman" pitchFamily="18" charset="0"/>
              </a:rPr>
              <a:t>Z kolei renta przyznana od 1 marca 2013 r. jest o 7,81 zł niższa od renty</a:t>
            </a:r>
          </a:p>
          <a:p>
            <a:pPr eaLnBrk="1" hangingPunct="1">
              <a:buFont typeface="Arial" charset="0"/>
              <a:buNone/>
            </a:pPr>
            <a:r>
              <a:rPr lang="pl-PL" sz="2000" b="1" smtClean="0">
                <a:cs typeface="Times New Roman" pitchFamily="18" charset="0"/>
              </a:rPr>
              <a:t>przyznanej od 1 marca 2012 r. i zwaloryzowanej w marcu 2013 r.</a:t>
            </a:r>
          </a:p>
          <a:p>
            <a:pPr eaLnBrk="1" hangingPunct="1">
              <a:buFont typeface="Arial" charset="0"/>
              <a:buNone/>
            </a:pPr>
            <a:endParaRPr lang="pl-PL" sz="2000" b="1" smtClean="0"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r>
              <a:rPr lang="pl-PL" sz="2000" b="1" smtClean="0">
                <a:cs typeface="Times New Roman" pitchFamily="18" charset="0"/>
              </a:rPr>
              <a:t>Zmiany te są spowodowane zmianami w wysokości kwoty bazowej.</a:t>
            </a:r>
            <a:r>
              <a:rPr lang="pl-PL" sz="2000" b="1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61" name="Grupa 1"/>
          <p:cNvGrpSpPr>
            <a:grpSpLocks/>
          </p:cNvGrpSpPr>
          <p:nvPr/>
        </p:nvGrpSpPr>
        <p:grpSpPr bwMode="auto">
          <a:xfrm>
            <a:off x="0" y="-69850"/>
            <a:ext cx="9144000" cy="6943725"/>
            <a:chOff x="0" y="-69836"/>
            <a:chExt cx="9144000" cy="6943725"/>
          </a:xfrm>
        </p:grpSpPr>
        <p:pic>
          <p:nvPicPr>
            <p:cNvPr id="194564" name="Picture 3" descr="C:\Users\Pawel\Desktop\ZUS\obrazki\03_bg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-69836"/>
              <a:ext cx="9144000" cy="6943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565" name="Picture 5" descr="C:\Users\Pawel\Desktop\ZUS\obrazki\02_belka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" y="116632"/>
              <a:ext cx="7353705" cy="889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566" name="Picture 6" descr="C:\Users\Pawel\Desktop\ZUS\obrazki\02_logo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380312" y="116632"/>
              <a:ext cx="1502752" cy="1013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4562" name="Tytuł 2"/>
          <p:cNvSpPr>
            <a:spLocks noGrp="1"/>
          </p:cNvSpPr>
          <p:nvPr>
            <p:ph type="title"/>
          </p:nvPr>
        </p:nvSpPr>
        <p:spPr>
          <a:xfrm>
            <a:off x="468313" y="260350"/>
            <a:ext cx="6624637" cy="561975"/>
          </a:xfrm>
        </p:spPr>
        <p:txBody>
          <a:bodyPr/>
          <a:lstStyle/>
          <a:p>
            <a:pPr algn="l" eaLnBrk="1" hangingPunct="1"/>
            <a:r>
              <a:rPr lang="pl-PL" sz="2800" b="1" smtClean="0">
                <a:solidFill>
                  <a:schemeClr val="bg1"/>
                </a:solidFill>
              </a:rPr>
              <a:t>Podsumowanie</a:t>
            </a:r>
          </a:p>
        </p:txBody>
      </p:sp>
      <p:sp>
        <p:nvSpPr>
          <p:cNvPr id="192515" name="Symbol zastępczy zawartości 3"/>
          <p:cNvSpPr>
            <a:spLocks noGrp="1"/>
          </p:cNvSpPr>
          <p:nvPr>
            <p:ph idx="1"/>
          </p:nvPr>
        </p:nvSpPr>
        <p:spPr>
          <a:xfrm>
            <a:off x="250825" y="1125538"/>
            <a:ext cx="8435975" cy="5732462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pl-PL" sz="1800" b="1" dirty="0" smtClean="0"/>
              <a:t>	</a:t>
            </a:r>
          </a:p>
          <a:p>
            <a:pPr algn="just">
              <a:buFont typeface="Arial" charset="0"/>
              <a:buNone/>
              <a:defRPr/>
            </a:pPr>
            <a:r>
              <a:rPr lang="pl-PL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18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pl-PL" sz="2000" b="1" dirty="0" smtClean="0">
                <a:latin typeface="+mj-lt"/>
                <a:cs typeface="Times New Roman" pitchFamily="18" charset="0"/>
              </a:rPr>
              <a:t>Celem analizy była próba uzyskania odpowiedzi na pytanie, jakie elementy i w jaki sposób kształtują wysokość renty. </a:t>
            </a:r>
          </a:p>
          <a:p>
            <a:pPr marL="487363" lvl="1" indent="-87313" algn="just">
              <a:buFont typeface="Arial" charset="0"/>
              <a:buNone/>
              <a:defRPr/>
            </a:pPr>
            <a:r>
              <a:rPr lang="pl-PL" sz="2000" b="1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Analizę </a:t>
            </a:r>
            <a:r>
              <a:rPr lang="pl-PL" sz="2000" b="1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składników kształtujących wysokość renty oparto  </a:t>
            </a:r>
            <a:r>
              <a:rPr lang="pl-PL" sz="2000" b="1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przede</a:t>
            </a:r>
          </a:p>
          <a:p>
            <a:pPr marL="487363" lvl="1" indent="-87313" algn="just">
              <a:buFont typeface="Arial" charset="0"/>
              <a:buNone/>
              <a:defRPr/>
            </a:pPr>
            <a:r>
              <a:rPr lang="pl-PL" sz="2000" b="1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wszystkim </a:t>
            </a:r>
            <a:r>
              <a:rPr lang="pl-PL" sz="2000" b="1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na czynnikach wynikających z algorytmu </a:t>
            </a:r>
            <a:r>
              <a:rPr lang="pl-PL" sz="2000" b="1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obliczania</a:t>
            </a:r>
          </a:p>
          <a:p>
            <a:pPr marL="487363" lvl="1" indent="-87313" algn="just">
              <a:buFont typeface="Arial" charset="0"/>
              <a:buNone/>
              <a:defRPr/>
            </a:pPr>
            <a:r>
              <a:rPr lang="pl-PL" sz="2000" b="1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wysokości </a:t>
            </a:r>
            <a:r>
              <a:rPr lang="pl-PL" sz="2000" b="1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renty, dodatkowo wzbogaconych o wiek ubezpieczonego, </a:t>
            </a:r>
            <a:r>
              <a:rPr lang="pl-PL" sz="2000" b="1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przy</a:t>
            </a:r>
          </a:p>
          <a:p>
            <a:pPr marL="487363" lvl="1" indent="-87313" algn="just">
              <a:buFont typeface="Arial" charset="0"/>
              <a:buNone/>
              <a:defRPr/>
            </a:pPr>
            <a:r>
              <a:rPr lang="pl-PL" sz="2000" b="1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czym </a:t>
            </a:r>
            <a:r>
              <a:rPr lang="pl-PL" sz="2000" b="1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analiza rent była dokonywana z uwzględnieniem podziału </a:t>
            </a:r>
            <a:r>
              <a:rPr lang="pl-PL" sz="2000" b="1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na</a:t>
            </a:r>
          </a:p>
          <a:p>
            <a:pPr marL="487363" lvl="1" indent="-87313" algn="just">
              <a:buFont typeface="Arial" charset="0"/>
              <a:buNone/>
              <a:defRPr/>
            </a:pPr>
            <a:r>
              <a:rPr lang="pl-PL" sz="2000" b="1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c</a:t>
            </a:r>
            <a:r>
              <a:rPr lang="pl-PL" sz="2000" b="1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zynniki:</a:t>
            </a:r>
            <a:endParaRPr lang="pl-PL" sz="2000" b="1" dirty="0">
              <a:solidFill>
                <a:prstClr val="black"/>
              </a:solidFill>
              <a:latin typeface="+mj-lt"/>
              <a:cs typeface="Times New Roman" pitchFamily="18" charset="0"/>
            </a:endParaRPr>
          </a:p>
          <a:p>
            <a:pPr marL="820738" lvl="1" algn="just">
              <a:buClr>
                <a:srgbClr val="800080"/>
              </a:buClr>
              <a:buFont typeface="Wingdings" pitchFamily="2" charset="2"/>
              <a:buChar char="q"/>
              <a:defRPr/>
            </a:pPr>
            <a:r>
              <a:rPr lang="pl-PL" sz="2000" b="1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indywidualne (staż, wiek, podstawa wymiaru) oraz </a:t>
            </a:r>
          </a:p>
          <a:p>
            <a:pPr marL="820738" lvl="1" algn="just">
              <a:buClr>
                <a:srgbClr val="800080"/>
              </a:buClr>
              <a:buFont typeface="Wingdings" pitchFamily="2" charset="2"/>
              <a:buChar char="q"/>
              <a:defRPr/>
            </a:pPr>
            <a:r>
              <a:rPr lang="pl-PL" sz="2000" b="1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obiektywne (kwota bazowa).</a:t>
            </a:r>
          </a:p>
          <a:p>
            <a:pPr marL="487363" lvl="1" indent="-87313" algn="just">
              <a:buFont typeface="Arial" charset="0"/>
              <a:buNone/>
              <a:defRPr/>
            </a:pPr>
            <a:r>
              <a:rPr lang="pl-PL" sz="2000" b="1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	</a:t>
            </a:r>
            <a:r>
              <a:rPr lang="pl-PL" sz="2000" b="1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Niezależnie </a:t>
            </a:r>
            <a:r>
              <a:rPr lang="pl-PL" sz="2000" b="1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od tego, w jakiej konfiguracji będą analizowane poszczególne czynniki kształtujące wysokość renty, bezspornie jej wysokość uzależniona jest od stażu i zarobków ubezpieczonego oraz od kwoty bazowej, zastosowanej do obliczenia jej wysokości. </a:t>
            </a:r>
          </a:p>
          <a:p>
            <a:pPr>
              <a:buFont typeface="Arial" charset="0"/>
              <a:buNone/>
              <a:defRPr/>
            </a:pPr>
            <a:endParaRPr lang="pl-PL" sz="2000" b="1" dirty="0" smtClean="0">
              <a:latin typeface="+mj-lt"/>
              <a:cs typeface="Times New Roman" pitchFamily="18" charset="0"/>
            </a:endParaRPr>
          </a:p>
          <a:p>
            <a:pPr>
              <a:buFont typeface="Arial" charset="0"/>
              <a:buNone/>
              <a:defRPr/>
            </a:pPr>
            <a:r>
              <a:rPr lang="pl-PL" sz="2000" b="1" dirty="0">
                <a:latin typeface="+mj-lt"/>
                <a:cs typeface="Times New Roman" pitchFamily="18" charset="0"/>
              </a:rPr>
              <a:t> </a:t>
            </a:r>
            <a:r>
              <a:rPr lang="pl-PL" sz="2000" b="1" dirty="0" smtClean="0">
                <a:latin typeface="+mj-lt"/>
                <a:cs typeface="Times New Roman" pitchFamily="18" charset="0"/>
              </a:rPr>
              <a:t>     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609" name="Grupa 1"/>
          <p:cNvGrpSpPr>
            <a:grpSpLocks/>
          </p:cNvGrpSpPr>
          <p:nvPr/>
        </p:nvGrpSpPr>
        <p:grpSpPr bwMode="auto">
          <a:xfrm>
            <a:off x="0" y="-69850"/>
            <a:ext cx="9144000" cy="6943725"/>
            <a:chOff x="0" y="-69836"/>
            <a:chExt cx="9144000" cy="6943725"/>
          </a:xfrm>
        </p:grpSpPr>
        <p:pic>
          <p:nvPicPr>
            <p:cNvPr id="196612" name="Picture 3" descr="C:\Users\Pawel\Desktop\ZUS\obrazki\03_bg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-69836"/>
              <a:ext cx="9144000" cy="6943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6613" name="Picture 5" descr="C:\Users\Pawel\Desktop\ZUS\obrazki\02_belka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" y="116632"/>
              <a:ext cx="7353705" cy="889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6614" name="Picture 6" descr="C:\Users\Pawel\Desktop\ZUS\obrazki\02_logo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380312" y="116632"/>
              <a:ext cx="1502752" cy="1013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6610" name="Tytuł 2"/>
          <p:cNvSpPr>
            <a:spLocks noGrp="1"/>
          </p:cNvSpPr>
          <p:nvPr>
            <p:ph type="title"/>
          </p:nvPr>
        </p:nvSpPr>
        <p:spPr>
          <a:xfrm>
            <a:off x="468313" y="260350"/>
            <a:ext cx="6624637" cy="561975"/>
          </a:xfrm>
        </p:spPr>
        <p:txBody>
          <a:bodyPr/>
          <a:lstStyle/>
          <a:p>
            <a:pPr algn="l" eaLnBrk="1" hangingPunct="1"/>
            <a:r>
              <a:rPr lang="pl-PL" sz="2800" b="1" smtClean="0">
                <a:solidFill>
                  <a:schemeClr val="bg1"/>
                </a:solidFill>
              </a:rPr>
              <a:t>Podsumowanie</a:t>
            </a:r>
          </a:p>
        </p:txBody>
      </p:sp>
      <p:sp>
        <p:nvSpPr>
          <p:cNvPr id="192515" name="Symbol zastępczy zawartości 3"/>
          <p:cNvSpPr>
            <a:spLocks noGrp="1"/>
          </p:cNvSpPr>
          <p:nvPr>
            <p:ph idx="1"/>
          </p:nvPr>
        </p:nvSpPr>
        <p:spPr>
          <a:xfrm>
            <a:off x="250825" y="1125538"/>
            <a:ext cx="8435975" cy="5732462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pl-PL" sz="1800" b="1" dirty="0" smtClean="0"/>
              <a:t>	</a:t>
            </a:r>
            <a:endParaRPr lang="pl-PL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  <a:defRPr/>
            </a:pPr>
            <a:r>
              <a:rPr lang="pl-PL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0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pl-PL" sz="2000" b="1" dirty="0" smtClean="0">
                <a:latin typeface="+mj-lt"/>
                <a:cs typeface="Times New Roman" pitchFamily="18" charset="0"/>
              </a:rPr>
              <a:t>Dla określenia miejsca rent z tytułu niezdolności do pracy w systemie ubezpieczeniowym, konieczna jest dalsza, pogłębiona analiza, dotycząca w szczególności:</a:t>
            </a:r>
          </a:p>
          <a:p>
            <a:pPr lvl="1">
              <a:buClr>
                <a:srgbClr val="FF0000"/>
              </a:buClr>
              <a:buSzPct val="110000"/>
              <a:buFont typeface="Wingdings" pitchFamily="2" charset="2"/>
              <a:buChar char="Ø"/>
              <a:defRPr/>
            </a:pPr>
            <a:r>
              <a:rPr lang="pl-PL" sz="2000" b="1" dirty="0" smtClean="0">
                <a:latin typeface="+mj-lt"/>
                <a:cs typeface="Times New Roman" pitchFamily="18" charset="0"/>
              </a:rPr>
              <a:t>zmiany liczby rent ustalanych w najniższej wysokości,</a:t>
            </a:r>
          </a:p>
          <a:p>
            <a:pPr lvl="1">
              <a:buClr>
                <a:srgbClr val="FF0000"/>
              </a:buClr>
              <a:buSzPct val="110000"/>
              <a:buFont typeface="Wingdings" pitchFamily="2" charset="2"/>
              <a:buChar char="Ø"/>
              <a:defRPr/>
            </a:pPr>
            <a:r>
              <a:rPr lang="pl-PL" sz="2000" b="1" dirty="0" smtClean="0">
                <a:latin typeface="+mj-lt"/>
                <a:cs typeface="Times New Roman" pitchFamily="18" charset="0"/>
              </a:rPr>
              <a:t>znacznego wydłużenia stażu ubezpieczeniowego, jakim legitymują się osoby uprawnione do renty,</a:t>
            </a:r>
          </a:p>
          <a:p>
            <a:pPr lvl="1">
              <a:buClr>
                <a:srgbClr val="FF0000"/>
              </a:buClr>
              <a:buSzPct val="110000"/>
              <a:buFont typeface="Wingdings" pitchFamily="2" charset="2"/>
              <a:buChar char="Ø"/>
              <a:defRPr/>
            </a:pPr>
            <a:r>
              <a:rPr lang="pl-PL" sz="2000" b="1" dirty="0" smtClean="0">
                <a:latin typeface="+mj-lt"/>
                <a:cs typeface="Times New Roman" pitchFamily="18" charset="0"/>
              </a:rPr>
              <a:t>zmiany liczby przyznawanych rent w ujęciu ogólnym oraz z podziałem na stopień niezdolności do pracy, także z uwzględnieniem aspektu orzeczniczego i socjologicznego (wiek, miejsce zamieszkania, staż pracy itd.),</a:t>
            </a:r>
          </a:p>
          <a:p>
            <a:pPr lvl="1">
              <a:buClr>
                <a:srgbClr val="FF0000"/>
              </a:buClr>
              <a:buSzPct val="110000"/>
              <a:buFont typeface="Wingdings" pitchFamily="2" charset="2"/>
              <a:buChar char="Ø"/>
              <a:defRPr/>
            </a:pPr>
            <a:r>
              <a:rPr lang="pl-PL" sz="2000" b="1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wydłużenia wieku, w jakim następuje nabycie uprawnień rentowym (w aspekcie orzeczniczym i wygaśnięcia uprawnień do wcześniejszych emerytur w powiązaniu ze wzrostem liczby osób uprawnionych do świadczeń przedemerytalnych),</a:t>
            </a:r>
          </a:p>
          <a:p>
            <a:pPr marL="457200" lvl="1" indent="0">
              <a:buClr>
                <a:srgbClr val="FF0000"/>
              </a:buClr>
              <a:buSzPct val="110000"/>
              <a:buFont typeface="Arial" charset="0"/>
              <a:buNone/>
              <a:defRPr/>
            </a:pPr>
            <a:endParaRPr lang="pl-PL" sz="2000" b="1" dirty="0" smtClean="0"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69" name="Grupa 1"/>
          <p:cNvGrpSpPr>
            <a:grpSpLocks/>
          </p:cNvGrpSpPr>
          <p:nvPr/>
        </p:nvGrpSpPr>
        <p:grpSpPr bwMode="auto">
          <a:xfrm>
            <a:off x="0" y="-69850"/>
            <a:ext cx="9144000" cy="6943725"/>
            <a:chOff x="0" y="-69836"/>
            <a:chExt cx="9144000" cy="6943725"/>
          </a:xfrm>
        </p:grpSpPr>
        <p:pic>
          <p:nvPicPr>
            <p:cNvPr id="32803" name="Picture 3" descr="C:\Users\Pawel\Desktop\ZUS\obrazki\03_bg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-69836"/>
              <a:ext cx="9144000" cy="6943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804" name="Picture 5" descr="C:\Users\Pawel\Desktop\ZUS\obrazki\02_belka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" y="116632"/>
              <a:ext cx="7353705" cy="889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805" name="Picture 6" descr="C:\Users\Pawel\Desktop\ZUS\obrazki\02_logo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380312" y="116632"/>
              <a:ext cx="1502752" cy="1013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2770" name="Tytuł 2"/>
          <p:cNvSpPr>
            <a:spLocks noGrp="1"/>
          </p:cNvSpPr>
          <p:nvPr>
            <p:ph type="title"/>
          </p:nvPr>
        </p:nvSpPr>
        <p:spPr>
          <a:xfrm>
            <a:off x="468313" y="274638"/>
            <a:ext cx="6624637" cy="561975"/>
          </a:xfrm>
        </p:spPr>
        <p:txBody>
          <a:bodyPr/>
          <a:lstStyle/>
          <a:p>
            <a:pPr algn="l" eaLnBrk="1" hangingPunct="1"/>
            <a:r>
              <a:rPr lang="pl-PL" sz="2800" b="1" i="1" smtClean="0">
                <a:solidFill>
                  <a:srgbClr val="FFFFFF"/>
                </a:solidFill>
              </a:rPr>
              <a:t>Liczba rent najniższych</a:t>
            </a:r>
            <a:r>
              <a:rPr lang="pl-PL" sz="1800" smtClean="0"/>
              <a:t/>
            </a:r>
            <a:br>
              <a:rPr lang="pl-PL" sz="1800" smtClean="0"/>
            </a:br>
            <a:endParaRPr lang="pl-PL" sz="1800" smtClean="0"/>
          </a:p>
        </p:txBody>
      </p:sp>
      <p:sp>
        <p:nvSpPr>
          <p:cNvPr id="32771" name="Symbol zastępczy zawartości 3"/>
          <p:cNvSpPr>
            <a:spLocks noGrp="1"/>
          </p:cNvSpPr>
          <p:nvPr>
            <p:ph idx="1"/>
          </p:nvPr>
        </p:nvSpPr>
        <p:spPr>
          <a:xfrm>
            <a:off x="395288" y="1125538"/>
            <a:ext cx="8291512" cy="5000625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pl-PL" sz="2400" i="1" smtClean="0"/>
              <a:t> </a:t>
            </a:r>
            <a:r>
              <a:rPr lang="pl-PL" sz="1800" b="1" i="1" smtClean="0"/>
              <a:t>Liczba rent z tytułu niezdolności do pracy *) </a:t>
            </a:r>
          </a:p>
          <a:p>
            <a:pPr algn="ctr" eaLnBrk="1" hangingPunct="1">
              <a:buFont typeface="Arial" charset="0"/>
              <a:buNone/>
            </a:pPr>
            <a:r>
              <a:rPr lang="pl-PL" sz="1800" b="1" i="1" smtClean="0"/>
              <a:t>wypłacanych przez ZUS w wysokości najniższej</a:t>
            </a:r>
          </a:p>
          <a:p>
            <a:pPr algn="ctr" eaLnBrk="1" hangingPunct="1">
              <a:buFont typeface="Arial" charset="0"/>
              <a:buNone/>
            </a:pPr>
            <a:endParaRPr lang="pl-PL" sz="1800" i="1" smtClean="0"/>
          </a:p>
          <a:p>
            <a:pPr algn="ctr" eaLnBrk="1" hangingPunct="1">
              <a:buFont typeface="Arial" charset="0"/>
              <a:buNone/>
            </a:pPr>
            <a:endParaRPr lang="pl-PL" sz="1800" smtClean="0"/>
          </a:p>
        </p:txBody>
      </p:sp>
      <p:sp>
        <p:nvSpPr>
          <p:cNvPr id="32772" name="Line 63"/>
          <p:cNvSpPr>
            <a:spLocks noChangeShapeType="1"/>
          </p:cNvSpPr>
          <p:nvPr/>
        </p:nvSpPr>
        <p:spPr bwMode="auto">
          <a:xfrm>
            <a:off x="5632450" y="214947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graphicFrame>
        <p:nvGraphicFramePr>
          <p:cNvPr id="32879" name="Group 111"/>
          <p:cNvGraphicFramePr>
            <a:graphicFrameLocks noGrp="1"/>
          </p:cNvGraphicFramePr>
          <p:nvPr/>
        </p:nvGraphicFramePr>
        <p:xfrm>
          <a:off x="1763713" y="2133600"/>
          <a:ext cx="5400675" cy="3095627"/>
        </p:xfrm>
        <a:graphic>
          <a:graphicData uri="http://schemas.openxmlformats.org/drawingml/2006/table">
            <a:tbl>
              <a:tblPr/>
              <a:tblGrid>
                <a:gridCol w="2995612"/>
                <a:gridCol w="1203325"/>
                <a:gridCol w="1201738"/>
              </a:tblGrid>
              <a:tr h="4603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Wyszczeg</a:t>
                      </a: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Arial" charset="0"/>
                        </a:rPr>
                        <a:t>ó</a:t>
                      </a: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lnienie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marzec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2012 r.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marzec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2013 r.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w tys.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46037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Renty z tytułu niezdolności do pracy (bez wypadkowych)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194,3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176,9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Arial" charset="0"/>
                        </a:rPr>
                        <a:t> 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Arial" charset="0"/>
                        </a:rPr>
                        <a:t> 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Arial" charset="0"/>
                        </a:rPr>
                        <a:t> 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037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w tym renty z tytułu częściowej 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niezdolności do pracy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94,2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88,5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Arial" charset="0"/>
                        </a:rPr>
                        <a:t> 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Arial" charset="0"/>
                        </a:rPr>
                        <a:t> 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Arial" charset="0"/>
                        </a:rPr>
                        <a:t> 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2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pl-P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pl-PL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pl-PL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8463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*)</a:t>
                      </a: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łącznie ze świadczeniami realizowanymi na mocy um</a:t>
                      </a: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Arial" charset="0"/>
                        </a:rPr>
                        <a:t>ó</a:t>
                      </a: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w międzynarodowych, bez zbiegowych z rolniczymi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657" name="Grupa 1"/>
          <p:cNvGrpSpPr>
            <a:grpSpLocks/>
          </p:cNvGrpSpPr>
          <p:nvPr/>
        </p:nvGrpSpPr>
        <p:grpSpPr bwMode="auto">
          <a:xfrm>
            <a:off x="0" y="-69850"/>
            <a:ext cx="9144000" cy="6943725"/>
            <a:chOff x="0" y="-69836"/>
            <a:chExt cx="9144000" cy="6943725"/>
          </a:xfrm>
        </p:grpSpPr>
        <p:pic>
          <p:nvPicPr>
            <p:cNvPr id="198660" name="Picture 3" descr="C:\Users\Pawel\Desktop\ZUS\obrazki\03_bg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-69836"/>
              <a:ext cx="9144000" cy="6943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8661" name="Picture 5" descr="C:\Users\Pawel\Desktop\ZUS\obrazki\02_belka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" y="116632"/>
              <a:ext cx="7353705" cy="889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8662" name="Picture 6" descr="C:\Users\Pawel\Desktop\ZUS\obrazki\02_logo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380312" y="116632"/>
              <a:ext cx="1502752" cy="1013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8658" name="Tytuł 2"/>
          <p:cNvSpPr>
            <a:spLocks noGrp="1"/>
          </p:cNvSpPr>
          <p:nvPr>
            <p:ph type="title"/>
          </p:nvPr>
        </p:nvSpPr>
        <p:spPr>
          <a:xfrm>
            <a:off x="468313" y="260350"/>
            <a:ext cx="6624637" cy="561975"/>
          </a:xfrm>
        </p:spPr>
        <p:txBody>
          <a:bodyPr/>
          <a:lstStyle/>
          <a:p>
            <a:pPr algn="l" eaLnBrk="1" hangingPunct="1"/>
            <a:r>
              <a:rPr lang="pl-PL" sz="2800" b="1" smtClean="0">
                <a:solidFill>
                  <a:schemeClr val="bg1"/>
                </a:solidFill>
              </a:rPr>
              <a:t>Podsumowanie</a:t>
            </a:r>
          </a:p>
        </p:txBody>
      </p:sp>
      <p:sp>
        <p:nvSpPr>
          <p:cNvPr id="192515" name="Symbol zastępczy zawartości 3"/>
          <p:cNvSpPr>
            <a:spLocks noGrp="1"/>
          </p:cNvSpPr>
          <p:nvPr>
            <p:ph idx="1"/>
          </p:nvPr>
        </p:nvSpPr>
        <p:spPr>
          <a:xfrm>
            <a:off x="250825" y="1125538"/>
            <a:ext cx="8435975" cy="5732462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pl-PL" sz="1800" b="1" dirty="0" smtClean="0"/>
              <a:t>	</a:t>
            </a:r>
            <a:endParaRPr lang="pl-PL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  <a:defRPr/>
            </a:pPr>
            <a:r>
              <a:rPr lang="pl-PL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0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endParaRPr lang="pl-PL" sz="20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buClr>
                <a:srgbClr val="FF0000"/>
              </a:buClr>
              <a:buSzPct val="110000"/>
              <a:buFont typeface="Wingdings" pitchFamily="2" charset="2"/>
              <a:buChar char="Ø"/>
              <a:defRPr/>
            </a:pPr>
            <a:r>
              <a:rPr lang="pl-PL" sz="2000" b="1" dirty="0" smtClean="0">
                <a:solidFill>
                  <a:prstClr val="black"/>
                </a:solidFill>
                <a:cs typeface="Times New Roman" pitchFamily="18" charset="0"/>
              </a:rPr>
              <a:t>relacji między orzeczeniem o częściowej lub całkowitej niezdolności do pracy oraz całkowitej niezdolności do pracy i samodzielnej egzystencji, a zatrudnieniem osób uprawnionych do renty,  </a:t>
            </a:r>
          </a:p>
          <a:p>
            <a:pPr lvl="1">
              <a:buClr>
                <a:srgbClr val="FF0000"/>
              </a:buClr>
              <a:buSzPct val="110000"/>
              <a:buFont typeface="Wingdings" pitchFamily="2" charset="2"/>
              <a:buChar char="Ø"/>
              <a:defRPr/>
            </a:pPr>
            <a:r>
              <a:rPr lang="pl-PL" sz="2000" b="1" dirty="0" smtClean="0">
                <a:solidFill>
                  <a:prstClr val="black"/>
                </a:solidFill>
                <a:cs typeface="Times New Roman" pitchFamily="18" charset="0"/>
              </a:rPr>
              <a:t>analizę </a:t>
            </a:r>
            <a:r>
              <a:rPr lang="pl-PL" sz="2000" b="1" dirty="0">
                <a:solidFill>
                  <a:prstClr val="black"/>
                </a:solidFill>
                <a:cs typeface="Times New Roman" pitchFamily="18" charset="0"/>
              </a:rPr>
              <a:t>porównawczą z emeryturami, z uwzględnieniem świadczeń ustalanych według dotychczasowych i zreformowanych zasad</a:t>
            </a:r>
            <a:r>
              <a:rPr lang="pl-PL" sz="2000" b="1" dirty="0" smtClean="0">
                <a:solidFill>
                  <a:prstClr val="black"/>
                </a:solidFill>
                <a:cs typeface="Times New Roman" pitchFamily="18" charset="0"/>
              </a:rPr>
              <a:t>.</a:t>
            </a:r>
          </a:p>
          <a:p>
            <a:pPr marL="457200" lvl="1" indent="0">
              <a:buClr>
                <a:srgbClr val="FF0000"/>
              </a:buClr>
              <a:buSzPct val="110000"/>
              <a:buFont typeface="Arial" charset="0"/>
              <a:buNone/>
              <a:defRPr/>
            </a:pPr>
            <a:endParaRPr lang="pl-PL" sz="2000" b="1" dirty="0">
              <a:solidFill>
                <a:prstClr val="black"/>
              </a:solidFill>
              <a:cs typeface="Times New Roman" pitchFamily="18" charset="0"/>
            </a:endParaRPr>
          </a:p>
          <a:p>
            <a:pPr marL="87313" indent="-87313" algn="just">
              <a:buFont typeface="Arial" charset="0"/>
              <a:buNone/>
              <a:defRPr/>
            </a:pPr>
            <a:r>
              <a:rPr lang="pl-PL" sz="2000" b="1" dirty="0" smtClean="0">
                <a:solidFill>
                  <a:prstClr val="black"/>
                </a:solidFill>
                <a:cs typeface="Times New Roman" pitchFamily="18" charset="0"/>
              </a:rPr>
              <a:t> Dalsza </a:t>
            </a:r>
            <a:r>
              <a:rPr lang="pl-PL" sz="2000" b="1" dirty="0">
                <a:solidFill>
                  <a:prstClr val="black"/>
                </a:solidFill>
                <a:cs typeface="Times New Roman" pitchFamily="18" charset="0"/>
              </a:rPr>
              <a:t>analiza prowadzona w ramach Zespołu być może pozwoli na postawienie tez co do zasadności tych kryteriów oraz ich udziału i znaczeniu w ostatecznym kształtowaniu wysokości renty, z uwzględnieniem jej miejsca w systemie zreformowanych świadczeń.</a:t>
            </a:r>
            <a:endParaRPr lang="pl-PL" sz="2000" dirty="0">
              <a:solidFill>
                <a:prstClr val="black"/>
              </a:solidFill>
              <a:cs typeface="Times New Roman" pitchFamily="18" charset="0"/>
            </a:endParaRPr>
          </a:p>
          <a:p>
            <a:pPr lvl="1">
              <a:buClr>
                <a:srgbClr val="FF0000"/>
              </a:buClr>
              <a:buSzPct val="110000"/>
              <a:buFont typeface="Wingdings" pitchFamily="2" charset="2"/>
              <a:buChar char="Ø"/>
              <a:defRPr/>
            </a:pPr>
            <a:endParaRPr lang="pl-PL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705" name="Grupa 1"/>
          <p:cNvGrpSpPr>
            <a:grpSpLocks/>
          </p:cNvGrpSpPr>
          <p:nvPr/>
        </p:nvGrpSpPr>
        <p:grpSpPr bwMode="auto">
          <a:xfrm>
            <a:off x="0" y="-69850"/>
            <a:ext cx="9144000" cy="6943725"/>
            <a:chOff x="0" y="-69836"/>
            <a:chExt cx="9144000" cy="6943725"/>
          </a:xfrm>
        </p:grpSpPr>
        <p:pic>
          <p:nvPicPr>
            <p:cNvPr id="200708" name="Picture 3" descr="C:\Users\Pawel\Desktop\ZUS\obrazki\03_bg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-69836"/>
              <a:ext cx="9144000" cy="6943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0709" name="Picture 5" descr="C:\Users\Pawel\Desktop\ZUS\obrazki\02_belka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" y="116632"/>
              <a:ext cx="7353705" cy="889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0710" name="Picture 6" descr="C:\Users\Pawel\Desktop\ZUS\obrazki\02_logo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380312" y="116632"/>
              <a:ext cx="1502752" cy="1013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0706" name="Tytuł 2"/>
          <p:cNvSpPr>
            <a:spLocks noGrp="1"/>
          </p:cNvSpPr>
          <p:nvPr>
            <p:ph type="title" idx="4294967295"/>
          </p:nvPr>
        </p:nvSpPr>
        <p:spPr>
          <a:xfrm>
            <a:off x="468313" y="260350"/>
            <a:ext cx="6624637" cy="561975"/>
          </a:xfrm>
        </p:spPr>
        <p:txBody>
          <a:bodyPr/>
          <a:lstStyle/>
          <a:p>
            <a:pPr algn="l" eaLnBrk="1" hangingPunct="1"/>
            <a:r>
              <a:rPr lang="pl-PL" sz="2800" b="1" smtClean="0">
                <a:solidFill>
                  <a:schemeClr val="bg1"/>
                </a:solidFill>
              </a:rPr>
              <a:t>Podsumowanie</a:t>
            </a:r>
          </a:p>
        </p:txBody>
      </p:sp>
      <p:sp>
        <p:nvSpPr>
          <p:cNvPr id="200707" name="Symbol zastępczy zawartości 3"/>
          <p:cNvSpPr>
            <a:spLocks noGrp="1"/>
          </p:cNvSpPr>
          <p:nvPr>
            <p:ph idx="4294967295"/>
          </p:nvPr>
        </p:nvSpPr>
        <p:spPr>
          <a:xfrm>
            <a:off x="457200" y="1125538"/>
            <a:ext cx="8229600" cy="5000625"/>
          </a:xfrm>
        </p:spPr>
        <p:txBody>
          <a:bodyPr/>
          <a:lstStyle/>
          <a:p>
            <a:pPr marL="87313" indent="-87313">
              <a:buFont typeface="Arial" charset="0"/>
              <a:buNone/>
            </a:pPr>
            <a:r>
              <a:rPr lang="pl-PL" sz="1800" b="1" smtClean="0"/>
              <a:t>		</a:t>
            </a:r>
          </a:p>
          <a:p>
            <a:pPr marL="87313" indent="-87313">
              <a:buFont typeface="Arial" charset="0"/>
              <a:buNone/>
            </a:pPr>
            <a:endParaRPr lang="pl-PL" sz="1800" b="1" smtClean="0"/>
          </a:p>
          <a:p>
            <a:pPr marL="87313" indent="-87313">
              <a:buFont typeface="Arial" charset="0"/>
              <a:buNone/>
            </a:pPr>
            <a:endParaRPr lang="pl-PL" sz="1800" b="1" smtClean="0"/>
          </a:p>
          <a:p>
            <a:pPr marL="87313" indent="-87313">
              <a:buFont typeface="Arial" charset="0"/>
              <a:buNone/>
            </a:pPr>
            <a:endParaRPr lang="pl-PL" sz="1800" b="1" smtClean="0"/>
          </a:p>
          <a:p>
            <a:pPr marL="87313" indent="-87313">
              <a:buFont typeface="Arial" charset="0"/>
              <a:buNone/>
            </a:pPr>
            <a:endParaRPr lang="pl-PL" sz="1800" b="1" smtClean="0"/>
          </a:p>
          <a:p>
            <a:pPr marL="87313" indent="-87313" algn="ctr">
              <a:buFont typeface="Arial" charset="0"/>
              <a:buNone/>
            </a:pPr>
            <a:r>
              <a:rPr lang="pl-PL" sz="4400" b="1" smtClean="0"/>
              <a:t>Dziękujemy za uwagę.</a:t>
            </a:r>
            <a:endParaRPr lang="pl-PL" sz="4400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7" name="Grupa 1"/>
          <p:cNvGrpSpPr>
            <a:grpSpLocks/>
          </p:cNvGrpSpPr>
          <p:nvPr/>
        </p:nvGrpSpPr>
        <p:grpSpPr bwMode="auto">
          <a:xfrm>
            <a:off x="0" y="14288"/>
            <a:ext cx="9144000" cy="6943725"/>
            <a:chOff x="0" y="-69836"/>
            <a:chExt cx="9144000" cy="6943725"/>
          </a:xfrm>
        </p:grpSpPr>
        <p:pic>
          <p:nvPicPr>
            <p:cNvPr id="34820" name="Picture 3" descr="C:\Users\Pawel\Desktop\ZUS\obrazki\03_bg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-69836"/>
              <a:ext cx="9144000" cy="6943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821" name="Picture 5" descr="C:\Users\Pawel\Desktop\ZUS\obrazki\02_belka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" y="116632"/>
              <a:ext cx="7353705" cy="889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822" name="Picture 6" descr="C:\Users\Pawel\Desktop\ZUS\obrazki\02_logo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380312" y="116632"/>
              <a:ext cx="1502752" cy="1013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4818" name="Tytuł 2"/>
          <p:cNvSpPr>
            <a:spLocks noGrp="1"/>
          </p:cNvSpPr>
          <p:nvPr>
            <p:ph type="title"/>
          </p:nvPr>
        </p:nvSpPr>
        <p:spPr>
          <a:xfrm>
            <a:off x="468313" y="274638"/>
            <a:ext cx="6624637" cy="561975"/>
          </a:xfrm>
        </p:spPr>
        <p:txBody>
          <a:bodyPr/>
          <a:lstStyle/>
          <a:p>
            <a:pPr algn="l" eaLnBrk="1" hangingPunct="1"/>
            <a:r>
              <a:rPr lang="pl-PL" sz="2800" b="1" i="1" smtClean="0">
                <a:solidFill>
                  <a:srgbClr val="FFFFFF"/>
                </a:solidFill>
              </a:rPr>
              <a:t>Ograniczenia  w wysokości rent</a:t>
            </a:r>
            <a:r>
              <a:rPr lang="pl-PL" sz="1800" smtClean="0"/>
              <a:t/>
            </a:r>
            <a:br>
              <a:rPr lang="pl-PL" sz="1800" smtClean="0"/>
            </a:br>
            <a:endParaRPr lang="pl-PL" sz="1800" smtClean="0"/>
          </a:p>
        </p:txBody>
      </p:sp>
      <p:sp>
        <p:nvSpPr>
          <p:cNvPr id="34819" name="Symbol zastępczy zawartości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pl-PL" sz="2400" i="1" dirty="0" smtClean="0"/>
              <a:t> </a:t>
            </a:r>
            <a:endParaRPr lang="pl-PL" sz="2400" dirty="0" smtClean="0"/>
          </a:p>
          <a:p>
            <a:pPr eaLnBrk="1" hangingPunct="1">
              <a:buFont typeface="Arial" charset="0"/>
              <a:buNone/>
              <a:defRPr/>
            </a:pPr>
            <a:r>
              <a:rPr lang="pl-PL" sz="2400" b="1" dirty="0" smtClean="0">
                <a:cs typeface="Times New Roman" pitchFamily="18" charset="0"/>
              </a:rPr>
              <a:t>Ustawa emerytalna przewiduje dwa ograniczenia wysokości</a:t>
            </a:r>
          </a:p>
          <a:p>
            <a:pPr algn="just" eaLnBrk="1" hangingPunct="1">
              <a:buFont typeface="Arial" charset="0"/>
              <a:buNone/>
              <a:defRPr/>
            </a:pPr>
            <a:r>
              <a:rPr lang="pl-PL" sz="2400" b="1" dirty="0">
                <a:cs typeface="Times New Roman" pitchFamily="18" charset="0"/>
              </a:rPr>
              <a:t>r</a:t>
            </a:r>
            <a:r>
              <a:rPr lang="pl-PL" sz="2400" b="1" dirty="0" smtClean="0">
                <a:cs typeface="Times New Roman" pitchFamily="18" charset="0"/>
              </a:rPr>
              <a:t>ent (tzw. górna granica wysokości świadczeń):</a:t>
            </a:r>
          </a:p>
          <a:p>
            <a:pPr marL="0" indent="0" algn="just" eaLnBrk="1" hangingPunct="1">
              <a:buFont typeface="Arial" charset="0"/>
              <a:buNone/>
              <a:defRPr/>
            </a:pPr>
            <a:endParaRPr lang="pl-PL" sz="2400" b="1" dirty="0" smtClean="0">
              <a:cs typeface="Times New Roman" pitchFamily="18" charset="0"/>
            </a:endParaRPr>
          </a:p>
          <a:p>
            <a:pPr marL="0" indent="0" algn="just" eaLnBrk="1" hangingPunct="1">
              <a:buFont typeface="Arial" charset="0"/>
              <a:buNone/>
              <a:defRPr/>
            </a:pPr>
            <a:r>
              <a:rPr lang="pl-PL" sz="2400" b="1" dirty="0" smtClean="0">
                <a:cs typeface="Times New Roman" pitchFamily="18" charset="0"/>
              </a:rPr>
              <a:t>1) Wskaźnik wysokości podstawy wymiaru świadczenia nie może być wyższy niż 250%  (art. 15 ust. 5 ustawy emerytalnej).</a:t>
            </a:r>
          </a:p>
          <a:p>
            <a:pPr algn="just" eaLnBrk="1" hangingPunct="1">
              <a:buFont typeface="Calibri" pitchFamily="34" charset="0"/>
              <a:buAutoNum type="arabicPeriod"/>
              <a:defRPr/>
            </a:pPr>
            <a:endParaRPr lang="pl-PL" sz="2400" b="1" dirty="0" smtClean="0">
              <a:cs typeface="Times New Roman" pitchFamily="18" charset="0"/>
            </a:endParaRPr>
          </a:p>
          <a:p>
            <a:pPr marL="0" indent="0" algn="just" eaLnBrk="1" hangingPunct="1">
              <a:buFont typeface="Arial" charset="0"/>
              <a:buNone/>
              <a:defRPr/>
            </a:pPr>
            <a:r>
              <a:rPr lang="pl-PL" sz="2400" b="1" dirty="0" smtClean="0">
                <a:cs typeface="Times New Roman" pitchFamily="18" charset="0"/>
              </a:rPr>
              <a:t>2) Kwota renty – bez uwzględnienia  dodatków przysługujących do świadczenia - nie może przekraczać 100% podstawy wymiaru. </a:t>
            </a:r>
          </a:p>
          <a:p>
            <a:pPr eaLnBrk="1" hangingPunct="1">
              <a:buFont typeface="Calibri" pitchFamily="34" charset="0"/>
              <a:buAutoNum type="arabicPeriod"/>
              <a:defRPr/>
            </a:pPr>
            <a:endParaRPr lang="pl-PL" sz="2400" b="1" dirty="0" smtClean="0"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1" name="Grupa 1"/>
          <p:cNvGrpSpPr>
            <a:grpSpLocks/>
          </p:cNvGrpSpPr>
          <p:nvPr/>
        </p:nvGrpSpPr>
        <p:grpSpPr bwMode="auto">
          <a:xfrm>
            <a:off x="0" y="-69850"/>
            <a:ext cx="9144000" cy="6943725"/>
            <a:chOff x="0" y="-69836"/>
            <a:chExt cx="9144000" cy="6943725"/>
          </a:xfrm>
        </p:grpSpPr>
        <p:pic>
          <p:nvPicPr>
            <p:cNvPr id="35844" name="Picture 3" descr="C:\Users\Pawel\Desktop\ZUS\obrazki\03_bg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-69836"/>
              <a:ext cx="9144000" cy="6943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45" name="Picture 5" descr="C:\Users\Pawel\Desktop\ZUS\obrazki\02_belka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" y="116632"/>
              <a:ext cx="7353705" cy="889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46" name="Picture 6" descr="C:\Users\Pawel\Desktop\ZUS\obrazki\02_logo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380312" y="116632"/>
              <a:ext cx="1502752" cy="1013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68313" y="274638"/>
            <a:ext cx="6624637" cy="561975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pl-PL" sz="3100" b="1" i="1" dirty="0" smtClean="0">
                <a:solidFill>
                  <a:srgbClr val="FFFFFF"/>
                </a:solidFill>
              </a:rPr>
              <a:t>Elementy decydujące o wysokości renty</a:t>
            </a:r>
            <a:r>
              <a:rPr lang="pl-PL" sz="2000" dirty="0" smtClean="0"/>
              <a:t/>
            </a:r>
            <a:br>
              <a:rPr lang="pl-PL" sz="2000" dirty="0" smtClean="0"/>
            </a:br>
            <a:endParaRPr lang="pl-PL" sz="2000" dirty="0"/>
          </a:p>
        </p:txBody>
      </p:sp>
      <p:sp>
        <p:nvSpPr>
          <p:cNvPr id="35843" name="Symbol zastępczy zawartości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pl-PL" sz="2200" i="1" smtClean="0"/>
              <a:t> </a:t>
            </a:r>
            <a:endParaRPr lang="pl-PL" sz="2200" smtClean="0"/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pl-PL" sz="2200" b="1" smtClean="0">
                <a:cs typeface="Times New Roman" pitchFamily="18" charset="0"/>
              </a:rPr>
              <a:t>Z algorytmu obliczania wysokości renty z tytułu niezdolności do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pl-PL" sz="2200" b="1" smtClean="0">
                <a:cs typeface="Times New Roman" pitchFamily="18" charset="0"/>
              </a:rPr>
              <a:t>pracy wynika, że wysokość świadczenia kształtują: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pl-PL" sz="2200" b="1" smtClean="0">
                <a:cs typeface="Times New Roman" pitchFamily="18" charset="0"/>
              </a:rPr>
              <a:t> </a:t>
            </a:r>
          </a:p>
          <a:p>
            <a:pPr eaLnBrk="1" hangingPunct="1">
              <a:lnSpc>
                <a:spcPct val="90000"/>
              </a:lnSpc>
            </a:pPr>
            <a:r>
              <a:rPr lang="pl-PL" sz="2200" b="1" smtClean="0">
                <a:cs typeface="Times New Roman" pitchFamily="18" charset="0"/>
              </a:rPr>
              <a:t>staż ubezpieczeniowy, czyli okresy składkowe, nieskładkowe, uzupełniające oraz staż hipotetyczny,</a:t>
            </a:r>
          </a:p>
          <a:p>
            <a:pPr eaLnBrk="1" hangingPunct="1">
              <a:lnSpc>
                <a:spcPct val="90000"/>
              </a:lnSpc>
            </a:pPr>
            <a:r>
              <a:rPr lang="pl-PL" sz="2200" b="1" smtClean="0">
                <a:cs typeface="Times New Roman" pitchFamily="18" charset="0"/>
              </a:rPr>
              <a:t>podstawa wymiaru (uzależniona od zarobków rencisty),</a:t>
            </a:r>
          </a:p>
          <a:p>
            <a:pPr eaLnBrk="1" hangingPunct="1">
              <a:lnSpc>
                <a:spcPct val="90000"/>
              </a:lnSpc>
            </a:pPr>
            <a:r>
              <a:rPr lang="pl-PL" sz="2200" b="1" smtClean="0">
                <a:cs typeface="Times New Roman" pitchFamily="18" charset="0"/>
              </a:rPr>
              <a:t>kwota bazowa.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pl-PL" sz="2200" b="1" smtClean="0">
                <a:cs typeface="Times New Roman" pitchFamily="18" charset="0"/>
              </a:rPr>
              <a:t> 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pl-PL" sz="2200" b="1" smtClean="0">
                <a:cs typeface="Times New Roman" pitchFamily="18" charset="0"/>
              </a:rPr>
              <a:t>Na wysokość renty wpływa także stopień orzeczonej niezdolności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pl-PL" sz="2200" b="1" smtClean="0">
                <a:cs typeface="Times New Roman" pitchFamily="18" charset="0"/>
              </a:rPr>
              <a:t>do pracy oraz wiek ubezpieczonego.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pl-PL" sz="1900" smtClean="0"/>
              <a:t> </a:t>
            </a:r>
            <a:endParaRPr lang="pl-PL" sz="2200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529" name="Grupa 1"/>
          <p:cNvGrpSpPr>
            <a:grpSpLocks/>
          </p:cNvGrpSpPr>
          <p:nvPr/>
        </p:nvGrpSpPr>
        <p:grpSpPr bwMode="auto">
          <a:xfrm>
            <a:off x="0" y="-69850"/>
            <a:ext cx="9144000" cy="6943725"/>
            <a:chOff x="0" y="-69836"/>
            <a:chExt cx="9144000" cy="6943725"/>
          </a:xfrm>
        </p:grpSpPr>
        <p:pic>
          <p:nvPicPr>
            <p:cNvPr id="149532" name="Picture 3" descr="C:\Users\Pawel\Desktop\ZUS\obrazki\03_bg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-69836"/>
              <a:ext cx="9144000" cy="6943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9533" name="Picture 5" descr="C:\Users\Pawel\Desktop\ZUS\obrazki\02_belka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" y="116632"/>
              <a:ext cx="7353705" cy="889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9534" name="Picture 6" descr="C:\Users\Pawel\Desktop\ZUS\obrazki\02_logo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380312" y="116632"/>
              <a:ext cx="1502752" cy="1013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9530" name="Tytuł 2"/>
          <p:cNvSpPr>
            <a:spLocks noGrp="1"/>
          </p:cNvSpPr>
          <p:nvPr>
            <p:ph type="title" idx="4294967295"/>
          </p:nvPr>
        </p:nvSpPr>
        <p:spPr>
          <a:xfrm>
            <a:off x="468313" y="274638"/>
            <a:ext cx="6624637" cy="561975"/>
          </a:xfrm>
        </p:spPr>
        <p:txBody>
          <a:bodyPr/>
          <a:lstStyle/>
          <a:p>
            <a:pPr algn="l" eaLnBrk="1" hangingPunct="1"/>
            <a:r>
              <a:rPr lang="pl-PL" sz="2800" b="1" i="1" smtClean="0">
                <a:solidFill>
                  <a:srgbClr val="FFFFFF"/>
                </a:solidFill>
              </a:rPr>
              <a:t>Wysokość renty </a:t>
            </a:r>
            <a:r>
              <a:rPr lang="pl-PL" sz="1800" smtClean="0"/>
              <a:t/>
            </a:r>
            <a:br>
              <a:rPr lang="pl-PL" sz="1800" smtClean="0"/>
            </a:br>
            <a:endParaRPr lang="pl-PL" sz="1800" smtClean="0"/>
          </a:p>
        </p:txBody>
      </p:sp>
      <p:sp>
        <p:nvSpPr>
          <p:cNvPr id="149531" name="Symbol zastępczy zawartości 3"/>
          <p:cNvSpPr>
            <a:spLocks noGrp="1"/>
          </p:cNvSpPr>
          <p:nvPr>
            <p:ph idx="4294967295"/>
          </p:nvPr>
        </p:nvSpPr>
        <p:spPr>
          <a:xfrm>
            <a:off x="457200" y="1196975"/>
            <a:ext cx="8229600" cy="4929188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pl-PL" sz="2400" i="1" smtClean="0"/>
              <a:t> </a:t>
            </a:r>
            <a:r>
              <a:rPr lang="pl-PL" sz="1800" b="1" smtClean="0">
                <a:latin typeface="Times New Roman" pitchFamily="18" charset="0"/>
                <a:cs typeface="Times New Roman" pitchFamily="18" charset="0"/>
              </a:rPr>
              <a:t>Struktura wysokości rent z tytułu niezdolności do pracy wypłacanych w 2012 r.</a:t>
            </a:r>
          </a:p>
          <a:p>
            <a:pPr algn="ctr" eaLnBrk="1" hangingPunct="1">
              <a:buFont typeface="Arial" charset="0"/>
              <a:buNone/>
            </a:pPr>
            <a:endParaRPr lang="pl-PL" sz="1800" b="1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 typeface="Arial" charset="0"/>
              <a:buNone/>
            </a:pPr>
            <a:endParaRPr lang="pl-PL" sz="1800" b="1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9536" name="Picture 3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5650" y="1916113"/>
            <a:ext cx="7632700" cy="396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553" name="Grupa 1"/>
          <p:cNvGrpSpPr>
            <a:grpSpLocks/>
          </p:cNvGrpSpPr>
          <p:nvPr/>
        </p:nvGrpSpPr>
        <p:grpSpPr bwMode="auto">
          <a:xfrm>
            <a:off x="0" y="-69850"/>
            <a:ext cx="9144000" cy="6943725"/>
            <a:chOff x="0" y="-69836"/>
            <a:chExt cx="9144000" cy="6943725"/>
          </a:xfrm>
        </p:grpSpPr>
        <p:pic>
          <p:nvPicPr>
            <p:cNvPr id="151557" name="Picture 3" descr="C:\Users\Pawel\Desktop\ZUS\obrazki\03_bg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-69836"/>
              <a:ext cx="9144000" cy="6943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1558" name="Picture 5" descr="C:\Users\Pawel\Desktop\ZUS\obrazki\02_belka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" y="116632"/>
              <a:ext cx="7353705" cy="889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1559" name="Picture 6" descr="C:\Users\Pawel\Desktop\ZUS\obrazki\02_logo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380312" y="116632"/>
              <a:ext cx="1502752" cy="1013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1554" name="Tytuł 2"/>
          <p:cNvSpPr>
            <a:spLocks noGrp="1"/>
          </p:cNvSpPr>
          <p:nvPr>
            <p:ph type="title" idx="4294967295"/>
          </p:nvPr>
        </p:nvSpPr>
        <p:spPr>
          <a:xfrm>
            <a:off x="468313" y="274638"/>
            <a:ext cx="6624637" cy="561975"/>
          </a:xfrm>
        </p:spPr>
        <p:txBody>
          <a:bodyPr/>
          <a:lstStyle/>
          <a:p>
            <a:pPr algn="l" eaLnBrk="1" hangingPunct="1"/>
            <a:r>
              <a:rPr lang="pl-PL" sz="2800" b="1" i="1" smtClean="0">
                <a:solidFill>
                  <a:srgbClr val="FFFFFF"/>
                </a:solidFill>
              </a:rPr>
              <a:t>Wysokość renty </a:t>
            </a:r>
            <a:r>
              <a:rPr lang="pl-PL" sz="1800" smtClean="0"/>
              <a:t/>
            </a:r>
            <a:br>
              <a:rPr lang="pl-PL" sz="1800" smtClean="0"/>
            </a:br>
            <a:endParaRPr lang="pl-PL" sz="1800" smtClean="0"/>
          </a:p>
        </p:txBody>
      </p:sp>
      <p:sp>
        <p:nvSpPr>
          <p:cNvPr id="151555" name="Symbol zastępczy zawartości 3"/>
          <p:cNvSpPr>
            <a:spLocks noGrp="1"/>
          </p:cNvSpPr>
          <p:nvPr>
            <p:ph idx="4294967295"/>
          </p:nvPr>
        </p:nvSpPr>
        <p:spPr>
          <a:xfrm>
            <a:off x="457200" y="1196975"/>
            <a:ext cx="8229600" cy="4929188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pl-PL" sz="2400" i="1" smtClean="0"/>
              <a:t> </a:t>
            </a:r>
            <a:r>
              <a:rPr lang="pl-PL" sz="1800" b="1" smtClean="0">
                <a:latin typeface="Times New Roman" pitchFamily="18" charset="0"/>
                <a:cs typeface="Times New Roman" pitchFamily="18" charset="0"/>
              </a:rPr>
              <a:t>Struktura wysokości rent z tytułu niezdolności do pracy przyznanych w 2012 r.</a:t>
            </a:r>
          </a:p>
          <a:p>
            <a:pPr algn="ctr" eaLnBrk="1" hangingPunct="1">
              <a:buFont typeface="Arial" charset="0"/>
              <a:buNone/>
            </a:pPr>
            <a:endParaRPr lang="pl-PL" sz="1800" b="1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 typeface="Arial" charset="0"/>
              <a:buNone/>
            </a:pPr>
            <a:endParaRPr lang="pl-PL" sz="1800" b="1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 typeface="Arial" charset="0"/>
              <a:buNone/>
            </a:pPr>
            <a:endParaRPr lang="pl-PL" sz="1800" b="1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 typeface="Arial" charset="0"/>
              <a:buNone/>
            </a:pPr>
            <a:endParaRPr lang="pl-PL" sz="1800" b="1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 typeface="Arial" charset="0"/>
              <a:buNone/>
            </a:pPr>
            <a:endParaRPr lang="pl-PL" sz="1800" b="1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 typeface="Arial" charset="0"/>
              <a:buNone/>
            </a:pPr>
            <a:endParaRPr lang="pl-PL" sz="1800" b="1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1556" name="Picture 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27088" y="1989138"/>
            <a:ext cx="7561262" cy="367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01" name="Grupa 1"/>
          <p:cNvGrpSpPr>
            <a:grpSpLocks/>
          </p:cNvGrpSpPr>
          <p:nvPr/>
        </p:nvGrpSpPr>
        <p:grpSpPr bwMode="auto">
          <a:xfrm>
            <a:off x="0" y="-85725"/>
            <a:ext cx="9144000" cy="6943725"/>
            <a:chOff x="0" y="-69836"/>
            <a:chExt cx="9144000" cy="6943725"/>
          </a:xfrm>
        </p:grpSpPr>
        <p:pic>
          <p:nvPicPr>
            <p:cNvPr id="153604" name="Picture 3" descr="C:\Users\Pawel\Desktop\ZUS\obrazki\03_bg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-69836"/>
              <a:ext cx="9144000" cy="6943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605" name="Picture 5" descr="C:\Users\Pawel\Desktop\ZUS\obrazki\02_belka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" y="116632"/>
              <a:ext cx="7353705" cy="889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606" name="Picture 6" descr="C:\Users\Pawel\Desktop\ZUS\obrazki\02_logo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380312" y="116632"/>
              <a:ext cx="1502752" cy="1013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3602" name="Tytuł 2"/>
          <p:cNvSpPr>
            <a:spLocks noGrp="1"/>
          </p:cNvSpPr>
          <p:nvPr>
            <p:ph type="title"/>
          </p:nvPr>
        </p:nvSpPr>
        <p:spPr>
          <a:xfrm>
            <a:off x="468313" y="333375"/>
            <a:ext cx="6624637" cy="561975"/>
          </a:xfrm>
        </p:spPr>
        <p:txBody>
          <a:bodyPr/>
          <a:lstStyle/>
          <a:p>
            <a:pPr algn="l" eaLnBrk="1" hangingPunct="1"/>
            <a:r>
              <a:rPr lang="pl-PL" sz="2800" b="1" i="1" smtClean="0">
                <a:solidFill>
                  <a:srgbClr val="FFFFFF"/>
                </a:solidFill>
              </a:rPr>
              <a:t>Wiek ubezpieczonego a prawo do renty</a:t>
            </a:r>
            <a:r>
              <a:rPr lang="pl-PL" sz="1800" smtClean="0"/>
              <a:t/>
            </a:r>
            <a:br>
              <a:rPr lang="pl-PL" sz="1800" smtClean="0"/>
            </a:br>
            <a:endParaRPr lang="pl-PL" sz="1800" smtClean="0"/>
          </a:p>
        </p:txBody>
      </p:sp>
      <p:sp>
        <p:nvSpPr>
          <p:cNvPr id="153603" name="Symbol zastępczy zawartości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pl-PL" sz="2400" i="1" smtClean="0"/>
              <a:t> </a:t>
            </a:r>
            <a:r>
              <a:rPr lang="pl-PL" sz="2000" smtClean="0"/>
              <a:t> </a:t>
            </a:r>
          </a:p>
          <a:p>
            <a:pPr eaLnBrk="1" hangingPunct="1">
              <a:buFont typeface="Arial" charset="0"/>
              <a:buNone/>
            </a:pPr>
            <a:r>
              <a:rPr lang="pl-PL" sz="2400" b="1" smtClean="0">
                <a:cs typeface="Times New Roman" pitchFamily="18" charset="0"/>
              </a:rPr>
              <a:t>Wiek ubezpieczonego determinuje:</a:t>
            </a:r>
          </a:p>
          <a:p>
            <a:pPr eaLnBrk="1" hangingPunct="1"/>
            <a:r>
              <a:rPr lang="pl-PL" sz="2400" b="1" smtClean="0">
                <a:cs typeface="Times New Roman" pitchFamily="18" charset="0"/>
              </a:rPr>
              <a:t>możliwość nabycia </a:t>
            </a:r>
            <a:r>
              <a:rPr lang="pl-PL" sz="2400" b="1" i="1" smtClean="0">
                <a:cs typeface="Times New Roman" pitchFamily="18" charset="0"/>
              </a:rPr>
              <a:t>prawa</a:t>
            </a:r>
            <a:r>
              <a:rPr lang="pl-PL" sz="2400" b="1" smtClean="0">
                <a:cs typeface="Times New Roman" pitchFamily="18" charset="0"/>
              </a:rPr>
              <a:t> do renty, poprzez udowodnienie wymaganego stażu, ustalanego stosownie do wieku, w jakim powstała niezdolność do pracy,</a:t>
            </a:r>
          </a:p>
          <a:p>
            <a:pPr eaLnBrk="1" hangingPunct="1"/>
            <a:r>
              <a:rPr lang="pl-PL" sz="2400" b="1" i="1" smtClean="0">
                <a:cs typeface="Times New Roman" pitchFamily="18" charset="0"/>
              </a:rPr>
              <a:t>wysokość</a:t>
            </a:r>
            <a:r>
              <a:rPr lang="pl-PL" sz="2400" b="1" smtClean="0">
                <a:cs typeface="Times New Roman" pitchFamily="18" charset="0"/>
              </a:rPr>
              <a:t> renty, poprzez udowodnienie co najmniej adekwatnego do wieku stażu pracy oraz okresu, z którego wskazywane są zarobki uwzględniane w podstawie wymiaru  oraz wysokość tych zarobków.  </a:t>
            </a:r>
          </a:p>
          <a:p>
            <a:pPr eaLnBrk="1" hangingPunct="1"/>
            <a:endParaRPr lang="pl-PL" sz="2000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zal 26 prezentacja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ZUS_szablon_v2">
  <a:themeElements>
    <a:clrScheme name="ZUS_szablon_v2 4">
      <a:dk1>
        <a:srgbClr val="006E6B"/>
      </a:dk1>
      <a:lt1>
        <a:srgbClr val="FFFFFF"/>
      </a:lt1>
      <a:dk2>
        <a:srgbClr val="006666"/>
      </a:dk2>
      <a:lt2>
        <a:srgbClr val="B9EFEE"/>
      </a:lt2>
      <a:accent1>
        <a:srgbClr val="33CCCC"/>
      </a:accent1>
      <a:accent2>
        <a:srgbClr val="6AB475"/>
      </a:accent2>
      <a:accent3>
        <a:srgbClr val="AAB8B8"/>
      </a:accent3>
      <a:accent4>
        <a:srgbClr val="DADADA"/>
      </a:accent4>
      <a:accent5>
        <a:srgbClr val="ADE2E2"/>
      </a:accent5>
      <a:accent6>
        <a:srgbClr val="5FA369"/>
      </a:accent6>
      <a:hlink>
        <a:srgbClr val="00FF99"/>
      </a:hlink>
      <a:folHlink>
        <a:srgbClr val="CCFF66"/>
      </a:folHlink>
    </a:clrScheme>
    <a:fontScheme name="ZUS_szablon_v2">
      <a:majorFont>
        <a:latin typeface="Arial CE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808080"/>
          </a:solidFill>
          <a:prstDash val="solid"/>
          <a:round/>
          <a:headEnd type="none" w="sm" len="sm"/>
          <a:tailEnd type="none" w="sm" len="sm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2000" b="1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808080"/>
          </a:solidFill>
          <a:prstDash val="solid"/>
          <a:round/>
          <a:headEnd type="none" w="sm" len="sm"/>
          <a:tailEnd type="none" w="sm" len="sm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2000" b="1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ZUS_szablon_v2 1">
        <a:dk1>
          <a:srgbClr val="000078"/>
        </a:dk1>
        <a:lt1>
          <a:srgbClr val="FFFFFF"/>
        </a:lt1>
        <a:dk2>
          <a:srgbClr val="000066"/>
        </a:dk2>
        <a:lt2>
          <a:srgbClr val="CCECFF"/>
        </a:lt2>
        <a:accent1>
          <a:srgbClr val="0099CC"/>
        </a:accent1>
        <a:accent2>
          <a:srgbClr val="008080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007373"/>
        </a:accent6>
        <a:hlink>
          <a:srgbClr val="00FF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US_szablon_v2 2">
        <a:dk1>
          <a:srgbClr val="0000A6"/>
        </a:dk1>
        <a:lt1>
          <a:srgbClr val="FFFFFF"/>
        </a:lt1>
        <a:dk2>
          <a:srgbClr val="000099"/>
        </a:dk2>
        <a:lt2>
          <a:srgbClr val="CCFFFF"/>
        </a:lt2>
        <a:accent1>
          <a:srgbClr val="00CCFF"/>
        </a:accent1>
        <a:accent2>
          <a:srgbClr val="FFE701"/>
        </a:accent2>
        <a:accent3>
          <a:srgbClr val="AAAACA"/>
        </a:accent3>
        <a:accent4>
          <a:srgbClr val="DADADA"/>
        </a:accent4>
        <a:accent5>
          <a:srgbClr val="AAE2FF"/>
        </a:accent5>
        <a:accent6>
          <a:srgbClr val="E7D101"/>
        </a:accent6>
        <a:hlink>
          <a:srgbClr val="FFCC66"/>
        </a:hlink>
        <a:folHlink>
          <a:srgbClr val="00CA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US_szablon_v2 3">
        <a:dk1>
          <a:srgbClr val="000000"/>
        </a:dk1>
        <a:lt1>
          <a:srgbClr val="E0EBF6"/>
        </a:lt1>
        <a:dk2>
          <a:srgbClr val="77A4AF"/>
        </a:dk2>
        <a:lt2>
          <a:srgbClr val="F3F7FB"/>
        </a:lt2>
        <a:accent1>
          <a:srgbClr val="B9C4D7"/>
        </a:accent1>
        <a:accent2>
          <a:srgbClr val="B1A1C5"/>
        </a:accent2>
        <a:accent3>
          <a:srgbClr val="EDF3FA"/>
        </a:accent3>
        <a:accent4>
          <a:srgbClr val="000000"/>
        </a:accent4>
        <a:accent5>
          <a:srgbClr val="D9DEE8"/>
        </a:accent5>
        <a:accent6>
          <a:srgbClr val="A091B2"/>
        </a:accent6>
        <a:hlink>
          <a:srgbClr val="3F2FB5"/>
        </a:hlink>
        <a:folHlink>
          <a:srgbClr val="3189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US_szablon_v2 4">
        <a:dk1>
          <a:srgbClr val="006E6B"/>
        </a:dk1>
        <a:lt1>
          <a:srgbClr val="FFFFFF"/>
        </a:lt1>
        <a:dk2>
          <a:srgbClr val="006666"/>
        </a:dk2>
        <a:lt2>
          <a:srgbClr val="B9EFEE"/>
        </a:lt2>
        <a:accent1>
          <a:srgbClr val="33CCCC"/>
        </a:accent1>
        <a:accent2>
          <a:srgbClr val="6AB475"/>
        </a:accent2>
        <a:accent3>
          <a:srgbClr val="AAB8B8"/>
        </a:accent3>
        <a:accent4>
          <a:srgbClr val="DADADA"/>
        </a:accent4>
        <a:accent5>
          <a:srgbClr val="ADE2E2"/>
        </a:accent5>
        <a:accent6>
          <a:srgbClr val="5FA369"/>
        </a:accent6>
        <a:hlink>
          <a:srgbClr val="00FF99"/>
        </a:hlink>
        <a:folHlink>
          <a:srgbClr val="CC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US_szablon_v2 5">
        <a:dk1>
          <a:srgbClr val="8ABA8D"/>
        </a:dk1>
        <a:lt1>
          <a:srgbClr val="FFFFFF"/>
        </a:lt1>
        <a:dk2>
          <a:srgbClr val="6FB56D"/>
        </a:dk2>
        <a:lt2>
          <a:srgbClr val="DCF1F4"/>
        </a:lt2>
        <a:accent1>
          <a:srgbClr val="2E7E2E"/>
        </a:accent1>
        <a:accent2>
          <a:srgbClr val="25735D"/>
        </a:accent2>
        <a:accent3>
          <a:srgbClr val="BBD7BA"/>
        </a:accent3>
        <a:accent4>
          <a:srgbClr val="DADADA"/>
        </a:accent4>
        <a:accent5>
          <a:srgbClr val="ADC0AD"/>
        </a:accent5>
        <a:accent6>
          <a:srgbClr val="206853"/>
        </a:accent6>
        <a:hlink>
          <a:srgbClr val="FFFF00"/>
        </a:hlink>
        <a:folHlink>
          <a:srgbClr val="FFF4B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US_szablon_v2 6">
        <a:dk1>
          <a:srgbClr val="005400"/>
        </a:dk1>
        <a:lt1>
          <a:srgbClr val="FFFFFF"/>
        </a:lt1>
        <a:dk2>
          <a:srgbClr val="004800"/>
        </a:dk2>
        <a:lt2>
          <a:srgbClr val="D6D8C0"/>
        </a:lt2>
        <a:accent1>
          <a:srgbClr val="339933"/>
        </a:accent1>
        <a:accent2>
          <a:srgbClr val="7D8C70"/>
        </a:accent2>
        <a:accent3>
          <a:srgbClr val="AAB1AA"/>
        </a:accent3>
        <a:accent4>
          <a:srgbClr val="DADADA"/>
        </a:accent4>
        <a:accent5>
          <a:srgbClr val="ADCAAD"/>
        </a:accent5>
        <a:accent6>
          <a:srgbClr val="717E65"/>
        </a:accent6>
        <a:hlink>
          <a:srgbClr val="CCCC00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US_szablon_v2 7">
        <a:dk1>
          <a:srgbClr val="000000"/>
        </a:dk1>
        <a:lt1>
          <a:srgbClr val="F5F0BD"/>
        </a:lt1>
        <a:dk2>
          <a:srgbClr val="BD9D69"/>
        </a:dk2>
        <a:lt2>
          <a:srgbClr val="FFFFCC"/>
        </a:lt2>
        <a:accent1>
          <a:srgbClr val="CDBB77"/>
        </a:accent1>
        <a:accent2>
          <a:srgbClr val="F8EBD0"/>
        </a:accent2>
        <a:accent3>
          <a:srgbClr val="F9F6DB"/>
        </a:accent3>
        <a:accent4>
          <a:srgbClr val="000000"/>
        </a:accent4>
        <a:accent5>
          <a:srgbClr val="E3DABD"/>
        </a:accent5>
        <a:accent6>
          <a:srgbClr val="E1D5BC"/>
        </a:accent6>
        <a:hlink>
          <a:srgbClr val="FF9900"/>
        </a:hlink>
        <a:folHlink>
          <a:srgbClr val="C64B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US_szablon_v2 8">
        <a:dk1>
          <a:srgbClr val="000000"/>
        </a:dk1>
        <a:lt1>
          <a:srgbClr val="E2DDD4"/>
        </a:lt1>
        <a:dk2>
          <a:srgbClr val="000000"/>
        </a:dk2>
        <a:lt2>
          <a:srgbClr val="EFEBE3"/>
        </a:lt2>
        <a:accent1>
          <a:srgbClr val="F2F2F2"/>
        </a:accent1>
        <a:accent2>
          <a:srgbClr val="C4AD74"/>
        </a:accent2>
        <a:accent3>
          <a:srgbClr val="EEEBE6"/>
        </a:accent3>
        <a:accent4>
          <a:srgbClr val="000000"/>
        </a:accent4>
        <a:accent5>
          <a:srgbClr val="F7F7F7"/>
        </a:accent5>
        <a:accent6>
          <a:srgbClr val="B19C68"/>
        </a:accent6>
        <a:hlink>
          <a:srgbClr val="A46032"/>
        </a:hlink>
        <a:folHlink>
          <a:srgbClr val="8F8E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US_szablon_v2 9">
        <a:dk1>
          <a:srgbClr val="8A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5831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4AD"/>
        </a:accent5>
        <a:accent6>
          <a:srgbClr val="B24B36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zal 26 prezentacja</Template>
  <TotalTime>1059</TotalTime>
  <Words>1051</Words>
  <Application>Microsoft Office PowerPoint</Application>
  <PresentationFormat>Pokaz na ekranie (4:3)</PresentationFormat>
  <Paragraphs>336</Paragraphs>
  <Slides>41</Slides>
  <Notes>20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41</vt:i4>
      </vt:variant>
    </vt:vector>
  </HeadingPairs>
  <TitlesOfParts>
    <vt:vector size="49" baseType="lpstr">
      <vt:lpstr>Arial</vt:lpstr>
      <vt:lpstr>Garamond</vt:lpstr>
      <vt:lpstr>Wingdings</vt:lpstr>
      <vt:lpstr>Times New Roman</vt:lpstr>
      <vt:lpstr>Arial CE</vt:lpstr>
      <vt:lpstr>Calibri</vt:lpstr>
      <vt:lpstr>zal 26 prezentacja</vt:lpstr>
      <vt:lpstr>ZUS_szablon_v2</vt:lpstr>
      <vt:lpstr>Prezentacja programu PowerPoint</vt:lpstr>
      <vt:lpstr> Wysokość renty</vt:lpstr>
      <vt:lpstr>Wysokość rent najniższych </vt:lpstr>
      <vt:lpstr>Liczba rent najniższych </vt:lpstr>
      <vt:lpstr>Ograniczenia  w wysokości rent </vt:lpstr>
      <vt:lpstr>Elementy decydujące o wysokości renty </vt:lpstr>
      <vt:lpstr>Wysokość renty  </vt:lpstr>
      <vt:lpstr>Wysokość renty  </vt:lpstr>
      <vt:lpstr>Wiek ubezpieczonego a prawo do renty </vt:lpstr>
      <vt:lpstr>Wiek ubezpieczonego </vt:lpstr>
      <vt:lpstr>Wiek ubezpieczonego </vt:lpstr>
      <vt:lpstr>Wysokość renty a wiek ubezpieczonego </vt:lpstr>
      <vt:lpstr>Wysokość renty a wiek ubezpieczonego </vt:lpstr>
      <vt:lpstr>Staż ubezpieczeniowy  </vt:lpstr>
      <vt:lpstr>Staż ubezpieczeniowy a wysokość renty  </vt:lpstr>
      <vt:lpstr>Staż ubezpieczeniowy a wysokość renty  </vt:lpstr>
      <vt:lpstr>Staż ubezpieczeniowy a wysokość renty  </vt:lpstr>
      <vt:lpstr>Staż ubezpieczeniowy a wysokość renty  </vt:lpstr>
      <vt:lpstr>Podstawa wymiaru a wysokość renty  </vt:lpstr>
      <vt:lpstr>Podstawa wymiaru a wysokość renty  </vt:lpstr>
      <vt:lpstr>Podstawa wymiaru a wysokość renty  </vt:lpstr>
      <vt:lpstr>Podstawa wymiaru a wysokość renty  </vt:lpstr>
      <vt:lpstr>Podstawa wymiaru a wysokość renty  </vt:lpstr>
      <vt:lpstr>Podstawa wymiaru a wysokość renty  </vt:lpstr>
      <vt:lpstr>Podstawa wymiaru a wysokość renty  </vt:lpstr>
      <vt:lpstr>Wysokość renty  a stopień niezdolności do pracy </vt:lpstr>
      <vt:lpstr>Wysokość renty  a stopień niezdolności do pracy </vt:lpstr>
      <vt:lpstr>Wysokość renty  a stopień niezdolności do pracy </vt:lpstr>
      <vt:lpstr>Renty  a stopień niezdolności do pracy </vt:lpstr>
      <vt:lpstr>Wysokość renty a kwota bazowa </vt:lpstr>
      <vt:lpstr>Wysokość renty a kwota bazowa </vt:lpstr>
      <vt:lpstr>Wysokość renty a kwota bazowa </vt:lpstr>
      <vt:lpstr>Wysokość renty a kwota bazowa </vt:lpstr>
      <vt:lpstr>Wysokość  renty a kwota bazowa </vt:lpstr>
      <vt:lpstr>Wysokość  renty a kwota bazowa </vt:lpstr>
      <vt:lpstr>Wysokość  renty a kwota bazowa </vt:lpstr>
      <vt:lpstr>Wysokość  renty a kwota bazowa </vt:lpstr>
      <vt:lpstr>Podsumowanie</vt:lpstr>
      <vt:lpstr>Podsumowanie</vt:lpstr>
      <vt:lpstr>Podsumowanie</vt:lpstr>
      <vt:lpstr>Podsumowanie</vt:lpstr>
    </vt:vector>
  </TitlesOfParts>
  <Company>ZUS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Skowrońska, Eliza</dc:creator>
  <cp:lastModifiedBy>Czajkowski, Andrzej</cp:lastModifiedBy>
  <cp:revision>80</cp:revision>
  <cp:lastPrinted>2013-12-10T10:37:58Z</cp:lastPrinted>
  <dcterms:created xsi:type="dcterms:W3CDTF">2013-11-22T14:16:02Z</dcterms:created>
  <dcterms:modified xsi:type="dcterms:W3CDTF">2015-08-20T12:52:11Z</dcterms:modified>
</cp:coreProperties>
</file>