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tiff" ContentType="image/tiff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0439400" cy="7385050"/>
  <p:notesSz cx="10439400" cy="7385050"/>
  <p:embeddedFontLst>
    <p:embeddedFont>
      <p:font typeface="Calibri" pitchFamily="34" charset="0"/>
      <p:regular r:id="rId20"/>
      <p:bold r:id="rId21"/>
      <p:italic r:id="rId22"/>
      <p:boldItalic r:id="rId23"/>
    </p:embeddedFont>
    <p:embeddedFont>
      <p:font typeface="Mistral" pitchFamily="66" charset="0"/>
      <p:regular r:id="rId24"/>
    </p:embeddedFont>
    <p:embeddedFont>
      <p:font typeface="Ubuntu" pitchFamily="34" charset="0"/>
      <p:regular r:id="rId25"/>
      <p:bold r:id="rId26"/>
      <p:italic r:id="rId27"/>
      <p:boldItalic r:id="rId28"/>
    </p:embeddedFont>
    <p:embeddedFont>
      <p:font typeface="Ubuntu Medium" pitchFamily="34" charset="0"/>
      <p:regular r:id="rId29"/>
    </p:embeddedFont>
  </p:embeddedFontLst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C715"/>
    <a:srgbClr val="0099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53" d="100"/>
          <a:sy n="153" d="100"/>
        </p:scale>
        <p:origin x="-1608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524375" cy="369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5913438" y="0"/>
            <a:ext cx="4522787" cy="369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2F70E-4FF8-478C-AD63-F45E6EFBA5DB}" type="datetimeFigureOut">
              <a:rPr lang="pl-PL" smtClean="0"/>
              <a:t>18.07.2025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3262313" y="554038"/>
            <a:ext cx="3914775" cy="2768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1044575" y="3508375"/>
            <a:ext cx="8350250" cy="33226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7015163"/>
            <a:ext cx="4524375" cy="368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5913438" y="7015163"/>
            <a:ext cx="4522787" cy="368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965084-7A5D-49EF-8E26-AB6AC4ECEA6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20777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965084-7A5D-49EF-8E26-AB6AC4ECEA64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703693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83431" y="2289365"/>
            <a:ext cx="8878888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>
                <a:latin typeface="Ubuntu" panose="020B0504030602030204" pitchFamily="34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66862" y="4135628"/>
            <a:ext cx="7312025" cy="18462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A5C715"/>
                </a:solidFill>
                <a:latin typeface="Ubuntu" panose="020B0504030602030204" pitchFamily="34" charset="0"/>
                <a:cs typeface="Ubuntu" panose="020B0504030602030204" pitchFamily="34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9900005" y="2044077"/>
            <a:ext cx="540385" cy="5336540"/>
          </a:xfrm>
          <a:custGeom>
            <a:avLst/>
            <a:gdLst/>
            <a:ahLst/>
            <a:cxnLst/>
            <a:rect l="l" t="t" r="r" b="b"/>
            <a:pathLst>
              <a:path w="540384" h="5336540">
                <a:moveTo>
                  <a:pt x="0" y="5335917"/>
                </a:moveTo>
                <a:lnTo>
                  <a:pt x="540003" y="5335917"/>
                </a:lnTo>
                <a:lnTo>
                  <a:pt x="540003" y="0"/>
                </a:lnTo>
                <a:lnTo>
                  <a:pt x="0" y="0"/>
                </a:lnTo>
                <a:lnTo>
                  <a:pt x="0" y="5335917"/>
                </a:lnTo>
                <a:close/>
              </a:path>
            </a:pathLst>
          </a:custGeom>
          <a:solidFill>
            <a:srgbClr val="A5C7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2044077"/>
            <a:ext cx="540385" cy="5336540"/>
          </a:xfrm>
          <a:custGeom>
            <a:avLst/>
            <a:gdLst/>
            <a:ahLst/>
            <a:cxnLst/>
            <a:rect l="l" t="t" r="r" b="b"/>
            <a:pathLst>
              <a:path w="540385" h="5336540">
                <a:moveTo>
                  <a:pt x="0" y="5335917"/>
                </a:moveTo>
                <a:lnTo>
                  <a:pt x="540004" y="5335917"/>
                </a:lnTo>
                <a:lnTo>
                  <a:pt x="540004" y="0"/>
                </a:lnTo>
                <a:lnTo>
                  <a:pt x="0" y="0"/>
                </a:lnTo>
                <a:lnTo>
                  <a:pt x="0" y="5335917"/>
                </a:lnTo>
                <a:close/>
              </a:path>
            </a:pathLst>
          </a:custGeom>
          <a:solidFill>
            <a:srgbClr val="A5C7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A5C715"/>
                </a:solidFill>
                <a:latin typeface="Ubuntu" panose="020B0504030602030204" pitchFamily="34" charset="0"/>
                <a:cs typeface="Ubuntu" panose="020B0504030602030204" pitchFamily="34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2287" y="1698561"/>
            <a:ext cx="4543901" cy="487413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379561" y="1698561"/>
            <a:ext cx="4543901" cy="487413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7/18/2025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A5C715"/>
                </a:solidFill>
                <a:latin typeface="Ubuntu" panose="020B0504030602030204" pitchFamily="34" charset="0"/>
                <a:cs typeface="Ubuntu" panose="020B0504030602030204" pitchFamily="34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7/18/2025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7/18/2025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9900005" y="2044077"/>
            <a:ext cx="540385" cy="5336540"/>
          </a:xfrm>
          <a:custGeom>
            <a:avLst/>
            <a:gdLst/>
            <a:ahLst/>
            <a:cxnLst/>
            <a:rect l="l" t="t" r="r" b="b"/>
            <a:pathLst>
              <a:path w="540384" h="5336540">
                <a:moveTo>
                  <a:pt x="0" y="5335917"/>
                </a:moveTo>
                <a:lnTo>
                  <a:pt x="540003" y="5335917"/>
                </a:lnTo>
                <a:lnTo>
                  <a:pt x="540003" y="0"/>
                </a:lnTo>
                <a:lnTo>
                  <a:pt x="0" y="0"/>
                </a:lnTo>
                <a:lnTo>
                  <a:pt x="0" y="5335917"/>
                </a:lnTo>
                <a:close/>
              </a:path>
            </a:pathLst>
          </a:custGeom>
          <a:solidFill>
            <a:srgbClr val="A5C7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65863" y="593496"/>
            <a:ext cx="8714023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A5C715"/>
                </a:solidFill>
                <a:latin typeface="Ubuntu-Medium"/>
                <a:cs typeface="Ubuntu-Medium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894" y="1963616"/>
            <a:ext cx="10363961" cy="2926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551555" y="6868096"/>
            <a:ext cx="3342640" cy="36925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22287" y="6868096"/>
            <a:ext cx="2402522" cy="36925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520940" y="6868096"/>
            <a:ext cx="2402522" cy="36925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Ubuntu Medium" panose="020B0604030602030204" pitchFamily="34" charset="0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044077"/>
            <a:ext cx="540385" cy="5336540"/>
          </a:xfrm>
          <a:custGeom>
            <a:avLst/>
            <a:gdLst/>
            <a:ahLst/>
            <a:cxnLst/>
            <a:rect l="l" t="t" r="r" b="b"/>
            <a:pathLst>
              <a:path w="540385" h="5336540">
                <a:moveTo>
                  <a:pt x="0" y="5335917"/>
                </a:moveTo>
                <a:lnTo>
                  <a:pt x="540004" y="5335917"/>
                </a:lnTo>
                <a:lnTo>
                  <a:pt x="540004" y="0"/>
                </a:lnTo>
                <a:lnTo>
                  <a:pt x="0" y="0"/>
                </a:lnTo>
                <a:lnTo>
                  <a:pt x="0" y="5335917"/>
                </a:lnTo>
                <a:close/>
              </a:path>
            </a:pathLst>
          </a:custGeom>
          <a:solidFill>
            <a:srgbClr val="A5C71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0103388" y="2327295"/>
            <a:ext cx="215444" cy="698500"/>
          </a:xfrm>
          <a:prstGeom prst="rect">
            <a:avLst/>
          </a:prstGeom>
        </p:spPr>
        <p:txBody>
          <a:bodyPr vert="vert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Lekcja</a:t>
            </a:r>
            <a:r>
              <a:rPr sz="1400" spc="-6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3</a:t>
            </a:r>
            <a:endParaRPr sz="1400" dirty="0">
              <a:latin typeface="Ubuntu" panose="020B0504030602030204" pitchFamily="34" charset="0"/>
              <a:cs typeface="Ubuntu-Medium"/>
            </a:endParaRPr>
          </a:p>
        </p:txBody>
      </p:sp>
      <p:sp>
        <p:nvSpPr>
          <p:cNvPr id="4" name="object 4" descr="Rysunek. Kolejka do okienka „świadczenia”. W kolejce jest wiele osób, między innymi kobieta na wózku inwalidzkim i mężczyzna z ręką na temblaku."/>
          <p:cNvSpPr/>
          <p:nvPr/>
        </p:nvSpPr>
        <p:spPr>
          <a:xfrm>
            <a:off x="4980000" y="2781230"/>
            <a:ext cx="4919992" cy="27668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2" name="object 22"/>
          <p:cNvSpPr txBox="1">
            <a:spLocks noGrp="1"/>
          </p:cNvSpPr>
          <p:nvPr>
            <p:ph type="title"/>
          </p:nvPr>
        </p:nvSpPr>
        <p:spPr>
          <a:xfrm>
            <a:off x="828000" y="593496"/>
            <a:ext cx="640969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5" dirty="0">
                <a:latin typeface="Ubuntu" panose="020B0504030602030204" pitchFamily="34" charset="0"/>
              </a:rPr>
              <a:t>Lekcja </a:t>
            </a:r>
            <a:r>
              <a:rPr dirty="0">
                <a:latin typeface="Ubuntu" panose="020B0504030602030204" pitchFamily="34" charset="0"/>
              </a:rPr>
              <a:t>3: Renty i</a:t>
            </a:r>
            <a:r>
              <a:rPr spc="-55" dirty="0">
                <a:latin typeface="Ubuntu" panose="020B0504030602030204" pitchFamily="34" charset="0"/>
              </a:rPr>
              <a:t> </a:t>
            </a:r>
            <a:r>
              <a:rPr spc="15" dirty="0">
                <a:latin typeface="Ubuntu" panose="020B0504030602030204" pitchFamily="34" charset="0"/>
              </a:rPr>
              <a:t>emerytury</a:t>
            </a:r>
          </a:p>
        </p:txBody>
      </p:sp>
      <p:sp>
        <p:nvSpPr>
          <p:cNvPr id="23" name="object 23"/>
          <p:cNvSpPr/>
          <p:nvPr/>
        </p:nvSpPr>
        <p:spPr>
          <a:xfrm>
            <a:off x="894957" y="2457764"/>
            <a:ext cx="203593" cy="2388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" name="object 24"/>
          <p:cNvSpPr/>
          <p:nvPr/>
        </p:nvSpPr>
        <p:spPr>
          <a:xfrm>
            <a:off x="894957" y="3327764"/>
            <a:ext cx="203593" cy="2388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5" name="object 25"/>
          <p:cNvSpPr/>
          <p:nvPr/>
        </p:nvSpPr>
        <p:spPr>
          <a:xfrm>
            <a:off x="894957" y="4578763"/>
            <a:ext cx="203593" cy="23888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7" name="object 27"/>
          <p:cNvSpPr txBox="1"/>
          <p:nvPr/>
        </p:nvSpPr>
        <p:spPr>
          <a:xfrm>
            <a:off x="1212451" y="2379150"/>
            <a:ext cx="3766185" cy="28670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A5C715"/>
                </a:solidFill>
                <a:latin typeface="Ubuntu"/>
                <a:cs typeface="Ubuntu"/>
              </a:rPr>
              <a:t>Świadczenia</a:t>
            </a:r>
            <a:endParaRPr sz="2400" dirty="0">
              <a:latin typeface="Ubuntu"/>
              <a:cs typeface="Ubuntu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400" dirty="0">
                <a:solidFill>
                  <a:srgbClr val="A5C715"/>
                </a:solidFill>
                <a:latin typeface="Ubuntu"/>
                <a:cs typeface="Ubuntu"/>
              </a:rPr>
              <a:t>z </a:t>
            </a:r>
            <a:r>
              <a:rPr sz="2400" spc="-5" dirty="0">
                <a:solidFill>
                  <a:srgbClr val="A5C715"/>
                </a:solidFill>
                <a:latin typeface="Ubuntu"/>
                <a:cs typeface="Ubuntu"/>
              </a:rPr>
              <a:t>ubezpieczeń</a:t>
            </a:r>
            <a:r>
              <a:rPr sz="2400" spc="-30" dirty="0">
                <a:solidFill>
                  <a:srgbClr val="A5C715"/>
                </a:solidFill>
                <a:latin typeface="Ubuntu"/>
                <a:cs typeface="Ubuntu"/>
              </a:rPr>
              <a:t> </a:t>
            </a:r>
            <a:r>
              <a:rPr sz="2400" spc="-5" dirty="0">
                <a:solidFill>
                  <a:srgbClr val="A5C715"/>
                </a:solidFill>
                <a:latin typeface="Ubuntu"/>
                <a:cs typeface="Ubuntu"/>
              </a:rPr>
              <a:t>rentowych</a:t>
            </a:r>
            <a:endParaRPr sz="2400" dirty="0">
              <a:latin typeface="Ubuntu"/>
              <a:cs typeface="Ubuntu"/>
            </a:endParaRPr>
          </a:p>
          <a:p>
            <a:pPr marL="12700">
              <a:lnSpc>
                <a:spcPct val="100000"/>
              </a:lnSpc>
              <a:spcBef>
                <a:spcPts val="969"/>
              </a:spcBef>
            </a:pPr>
            <a:r>
              <a:rPr sz="2400" spc="-5" dirty="0">
                <a:solidFill>
                  <a:srgbClr val="A5C715"/>
                </a:solidFill>
                <a:latin typeface="Ubuntu"/>
                <a:cs typeface="Ubuntu"/>
              </a:rPr>
              <a:t>Świadczenia</a:t>
            </a:r>
            <a:endParaRPr sz="2400" dirty="0">
              <a:latin typeface="Ubuntu"/>
              <a:cs typeface="Ubuntu"/>
            </a:endParaRPr>
          </a:p>
          <a:p>
            <a:pPr marL="12700" marR="1574800">
              <a:lnSpc>
                <a:spcPct val="104200"/>
              </a:lnSpc>
            </a:pPr>
            <a:r>
              <a:rPr sz="2400" dirty="0">
                <a:solidFill>
                  <a:srgbClr val="A5C715"/>
                </a:solidFill>
                <a:latin typeface="Ubuntu"/>
                <a:cs typeface="Ubuntu"/>
              </a:rPr>
              <a:t>z</a:t>
            </a:r>
            <a:r>
              <a:rPr sz="2400" spc="-85" dirty="0">
                <a:solidFill>
                  <a:srgbClr val="A5C715"/>
                </a:solidFill>
                <a:latin typeface="Ubuntu"/>
                <a:cs typeface="Ubuntu"/>
              </a:rPr>
              <a:t> </a:t>
            </a:r>
            <a:r>
              <a:rPr sz="2400" spc="-5" dirty="0">
                <a:solidFill>
                  <a:srgbClr val="A5C715"/>
                </a:solidFill>
                <a:latin typeface="Ubuntu"/>
                <a:cs typeface="Ubuntu"/>
              </a:rPr>
              <a:t>ubezpieczenia  </a:t>
            </a:r>
            <a:r>
              <a:rPr sz="2400" dirty="0">
                <a:solidFill>
                  <a:srgbClr val="A5C715"/>
                </a:solidFill>
                <a:latin typeface="Ubuntu"/>
                <a:cs typeface="Ubuntu"/>
              </a:rPr>
              <a:t>emerytalnego</a:t>
            </a:r>
            <a:endParaRPr sz="2400" dirty="0">
              <a:latin typeface="Ubuntu"/>
              <a:cs typeface="Ubuntu"/>
            </a:endParaRPr>
          </a:p>
          <a:p>
            <a:pPr marL="12700" marR="5080">
              <a:lnSpc>
                <a:spcPct val="104200"/>
              </a:lnSpc>
              <a:spcBef>
                <a:spcPts val="844"/>
              </a:spcBef>
            </a:pPr>
            <a:r>
              <a:rPr sz="2400" spc="5" dirty="0">
                <a:solidFill>
                  <a:srgbClr val="A5C715"/>
                </a:solidFill>
                <a:latin typeface="Ubuntu"/>
                <a:cs typeface="Ubuntu"/>
              </a:rPr>
              <a:t>Emerytura </a:t>
            </a:r>
            <a:r>
              <a:rPr sz="2400" dirty="0">
                <a:solidFill>
                  <a:srgbClr val="A5C715"/>
                </a:solidFill>
                <a:latin typeface="Ubuntu"/>
                <a:cs typeface="Ubuntu"/>
              </a:rPr>
              <a:t>– </a:t>
            </a:r>
            <a:r>
              <a:rPr sz="2400" spc="-45" dirty="0">
                <a:solidFill>
                  <a:srgbClr val="A5C715"/>
                </a:solidFill>
                <a:latin typeface="Ubuntu"/>
                <a:cs typeface="Ubuntu"/>
              </a:rPr>
              <a:t>Twoja  </a:t>
            </a:r>
            <a:r>
              <a:rPr sz="2400" dirty="0">
                <a:solidFill>
                  <a:srgbClr val="A5C715"/>
                </a:solidFill>
                <a:latin typeface="Ubuntu"/>
                <a:cs typeface="Ubuntu"/>
              </a:rPr>
              <a:t>przyszłość w </a:t>
            </a:r>
            <a:r>
              <a:rPr sz="2400" spc="-40" dirty="0" err="1">
                <a:solidFill>
                  <a:srgbClr val="A5C715"/>
                </a:solidFill>
                <a:latin typeface="Ubuntu"/>
                <a:cs typeface="Ubuntu"/>
              </a:rPr>
              <a:t>Twoich</a:t>
            </a:r>
            <a:r>
              <a:rPr sz="2400" spc="-85" dirty="0">
                <a:solidFill>
                  <a:srgbClr val="A5C715"/>
                </a:solidFill>
                <a:latin typeface="Ubuntu"/>
                <a:cs typeface="Ubuntu"/>
              </a:rPr>
              <a:t> </a:t>
            </a:r>
            <a:r>
              <a:rPr sz="2400" dirty="0" err="1">
                <a:solidFill>
                  <a:srgbClr val="A5C715"/>
                </a:solidFill>
                <a:latin typeface="Ubuntu"/>
                <a:cs typeface="Ubuntu"/>
              </a:rPr>
              <a:t>rękach</a:t>
            </a:r>
            <a:endParaRPr sz="2400" dirty="0">
              <a:latin typeface="Ubuntu"/>
              <a:cs typeface="Ubuntu"/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601" y="6379434"/>
            <a:ext cx="2082392" cy="470317"/>
          </a:xfrm>
          <a:prstGeom prst="rect">
            <a:avLst/>
          </a:prstGeom>
        </p:spPr>
      </p:pic>
      <p:pic>
        <p:nvPicPr>
          <p:cNvPr id="12" name="Obraz 1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5500" y="6438459"/>
            <a:ext cx="3624552" cy="530666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5600699" y="2885435"/>
            <a:ext cx="1665605" cy="197490"/>
          </a:xfrm>
          <a:prstGeom prst="rect">
            <a:avLst/>
          </a:prstGeom>
          <a:scene3d>
            <a:camera prst="orthographicFront">
              <a:rot lat="0" lon="0" rev="21360000"/>
            </a:camera>
            <a:lightRig rig="threePt" dir="t"/>
          </a:scene3d>
          <a:sp3d/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lang="pl-PL" sz="1200" dirty="0" smtClean="0">
                <a:latin typeface="Ubuntu"/>
                <a:cs typeface="Ubuntu"/>
              </a:rPr>
              <a:t>ŚWIADCZENIA</a:t>
            </a:r>
            <a:endParaRPr sz="1200" dirty="0">
              <a:latin typeface="Ubuntu"/>
              <a:cs typeface="Ubuntu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044077"/>
            <a:ext cx="540385" cy="5336540"/>
          </a:xfrm>
          <a:custGeom>
            <a:avLst/>
            <a:gdLst/>
            <a:ahLst/>
            <a:cxnLst/>
            <a:rect l="l" t="t" r="r" b="b"/>
            <a:pathLst>
              <a:path w="540385" h="5336540">
                <a:moveTo>
                  <a:pt x="0" y="5335917"/>
                </a:moveTo>
                <a:lnTo>
                  <a:pt x="540004" y="5335917"/>
                </a:lnTo>
                <a:lnTo>
                  <a:pt x="540004" y="0"/>
                </a:lnTo>
                <a:lnTo>
                  <a:pt x="0" y="0"/>
                </a:lnTo>
                <a:lnTo>
                  <a:pt x="0" y="5335917"/>
                </a:lnTo>
                <a:close/>
              </a:path>
            </a:pathLst>
          </a:custGeom>
          <a:solidFill>
            <a:srgbClr val="A5C7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0103388" y="2327295"/>
            <a:ext cx="215444" cy="698500"/>
          </a:xfrm>
          <a:prstGeom prst="rect">
            <a:avLst/>
          </a:prstGeom>
        </p:spPr>
        <p:txBody>
          <a:bodyPr vert="vert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Lekcja</a:t>
            </a:r>
            <a:r>
              <a:rPr sz="1400" spc="-6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3</a:t>
            </a:r>
            <a:endParaRPr sz="1400" dirty="0">
              <a:latin typeface="Ubuntu" panose="020B0504030602030204" pitchFamily="34" charset="0"/>
              <a:cs typeface="Ubuntu-Medium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28000" y="593496"/>
            <a:ext cx="8714023" cy="6155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latin typeface="Ubuntu" panose="020B0504030602030204" pitchFamily="34" charset="0"/>
              </a:rPr>
              <a:t>Umowa</a:t>
            </a:r>
            <a:r>
              <a:rPr spc="-75" dirty="0">
                <a:latin typeface="Ubuntu" panose="020B0504030602030204" pitchFamily="34" charset="0"/>
              </a:rPr>
              <a:t> </a:t>
            </a:r>
            <a:r>
              <a:rPr spc="-10" dirty="0">
                <a:latin typeface="Ubuntu" panose="020B0504030602030204" pitchFamily="34" charset="0"/>
              </a:rPr>
              <a:t>międzypokoleniowa  </a:t>
            </a:r>
            <a:r>
              <a:rPr spc="-5" dirty="0">
                <a:latin typeface="Ubuntu" panose="020B0504030602030204" pitchFamily="34" charset="0"/>
              </a:rPr>
              <a:t>(solidaryzm)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887298" y="2018911"/>
            <a:ext cx="8640000" cy="201337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200"/>
              </a:spcBef>
            </a:pPr>
            <a:r>
              <a:rPr sz="2400" dirty="0">
                <a:latin typeface="Ubuntu" panose="020B0504030602030204" pitchFamily="34" charset="0"/>
                <a:cs typeface="Ubuntu"/>
              </a:rPr>
              <a:t>Składki, </a:t>
            </a:r>
            <a:r>
              <a:rPr sz="2400" spc="-10" dirty="0">
                <a:latin typeface="Ubuntu" panose="020B0504030602030204" pitchFamily="34" charset="0"/>
                <a:cs typeface="Ubuntu"/>
              </a:rPr>
              <a:t>które </a:t>
            </a:r>
            <a:r>
              <a:rPr sz="2400" spc="-5" dirty="0">
                <a:latin typeface="Ubuntu" panose="020B0504030602030204" pitchFamily="34" charset="0"/>
                <a:cs typeface="Ubuntu"/>
              </a:rPr>
              <a:t>teraz  </a:t>
            </a:r>
            <a:r>
              <a:rPr sz="2400" dirty="0">
                <a:latin typeface="Ubuntu" panose="020B0504030602030204" pitchFamily="34" charset="0"/>
                <a:cs typeface="Ubuntu"/>
              </a:rPr>
              <a:t>wpłacają </a:t>
            </a:r>
            <a:r>
              <a:rPr sz="2400" spc="-10" dirty="0">
                <a:latin typeface="Ubuntu" panose="020B0504030602030204" pitchFamily="34" charset="0"/>
                <a:cs typeface="Ubuntu"/>
              </a:rPr>
              <a:t>osoby </a:t>
            </a:r>
            <a:r>
              <a:rPr sz="2400" dirty="0" err="1">
                <a:latin typeface="Ubuntu" panose="020B0504030602030204" pitchFamily="34" charset="0"/>
                <a:cs typeface="Ubuntu"/>
              </a:rPr>
              <a:t>aktywne</a:t>
            </a:r>
            <a:r>
              <a:rPr sz="2400" dirty="0">
                <a:latin typeface="Ubuntu" panose="020B0504030602030204" pitchFamily="34" charset="0"/>
                <a:cs typeface="Ubuntu"/>
              </a:rPr>
              <a:t> </a:t>
            </a:r>
            <a:r>
              <a:rPr sz="2400" spc="-15" dirty="0" err="1" smtClean="0">
                <a:latin typeface="Ubuntu" panose="020B0504030602030204" pitchFamily="34" charset="0"/>
                <a:cs typeface="Ubuntu"/>
              </a:rPr>
              <a:t>zawodowo</a:t>
            </a:r>
            <a:r>
              <a:rPr sz="2400" spc="-15" dirty="0">
                <a:latin typeface="Ubuntu" panose="020B0504030602030204" pitchFamily="34" charset="0"/>
                <a:cs typeface="Ubuntu"/>
              </a:rPr>
              <a:t>, ZUS</a:t>
            </a:r>
            <a:r>
              <a:rPr sz="2400" spc="-50" dirty="0">
                <a:latin typeface="Ubuntu" panose="020B0504030602030204" pitchFamily="34" charset="0"/>
                <a:cs typeface="Ubuntu"/>
              </a:rPr>
              <a:t> </a:t>
            </a:r>
            <a:r>
              <a:rPr sz="2400" spc="-10" dirty="0" err="1">
                <a:latin typeface="Ubuntu" panose="020B0504030602030204" pitchFamily="34" charset="0"/>
                <a:cs typeface="Ubuntu"/>
              </a:rPr>
              <a:t>przekazuje</a:t>
            </a:r>
            <a:r>
              <a:rPr sz="2400" spc="-10" dirty="0">
                <a:latin typeface="Ubuntu" panose="020B0504030602030204" pitchFamily="34" charset="0"/>
                <a:cs typeface="Ubuntu"/>
              </a:rPr>
              <a:t> </a:t>
            </a:r>
            <a:r>
              <a:rPr sz="2400" dirty="0" err="1" smtClean="0">
                <a:latin typeface="Ubuntu" panose="020B0504030602030204" pitchFamily="34" charset="0"/>
                <a:cs typeface="Ubuntu"/>
              </a:rPr>
              <a:t>na</a:t>
            </a:r>
            <a:r>
              <a:rPr sz="2400" dirty="0" smtClean="0">
                <a:latin typeface="Ubuntu" panose="020B0504030602030204" pitchFamily="34" charset="0"/>
                <a:cs typeface="Ubuntu"/>
              </a:rPr>
              <a:t> </a:t>
            </a:r>
            <a:r>
              <a:rPr sz="2400" dirty="0">
                <a:latin typeface="Ubuntu" panose="020B0504030602030204" pitchFamily="34" charset="0"/>
                <a:cs typeface="Ubuntu"/>
              </a:rPr>
              <a:t>wypłatę </a:t>
            </a:r>
            <a:r>
              <a:rPr sz="2400" spc="-10" dirty="0" err="1">
                <a:latin typeface="Ubuntu" panose="020B0504030602030204" pitchFamily="34" charset="0"/>
                <a:cs typeface="Ubuntu"/>
              </a:rPr>
              <a:t>świadczeń</a:t>
            </a:r>
            <a:r>
              <a:rPr sz="2400" spc="-10" dirty="0">
                <a:latin typeface="Ubuntu" panose="020B0504030602030204" pitchFamily="34" charset="0"/>
                <a:cs typeface="Ubuntu"/>
              </a:rPr>
              <a:t> </a:t>
            </a:r>
            <a:r>
              <a:rPr sz="2400" spc="-10" dirty="0" err="1" smtClean="0">
                <a:latin typeface="Ubuntu" panose="020B0504030602030204" pitchFamily="34" charset="0"/>
                <a:cs typeface="Ubuntu"/>
              </a:rPr>
              <a:t>obecnym</a:t>
            </a:r>
            <a:r>
              <a:rPr sz="2400" spc="-5" dirty="0" smtClean="0">
                <a:latin typeface="Ubuntu" panose="020B0504030602030204" pitchFamily="34" charset="0"/>
                <a:cs typeface="Ubuntu"/>
              </a:rPr>
              <a:t> </a:t>
            </a:r>
            <a:r>
              <a:rPr sz="2400" dirty="0" err="1">
                <a:latin typeface="Ubuntu" panose="020B0504030602030204" pitchFamily="34" charset="0"/>
                <a:cs typeface="Ubuntu"/>
              </a:rPr>
              <a:t>emerytom</a:t>
            </a:r>
            <a:r>
              <a:rPr sz="2400" dirty="0" smtClean="0">
                <a:latin typeface="Ubuntu" panose="020B0504030602030204" pitchFamily="34" charset="0"/>
                <a:cs typeface="Ubuntu"/>
              </a:rPr>
              <a:t>.</a:t>
            </a:r>
            <a:endParaRPr lang="pl-PL" sz="2400" dirty="0" smtClean="0">
              <a:latin typeface="Ubuntu" panose="020B0504030602030204" pitchFamily="34" charset="0"/>
              <a:cs typeface="Ubuntu"/>
            </a:endParaRPr>
          </a:p>
          <a:p>
            <a:pPr marL="12700" marR="5080">
              <a:lnSpc>
                <a:spcPct val="100000"/>
              </a:lnSpc>
              <a:spcBef>
                <a:spcPts val="1200"/>
              </a:spcBef>
            </a:pPr>
            <a:r>
              <a:rPr lang="pl-PL" sz="2400" dirty="0">
                <a:latin typeface="Ubuntu" panose="020B0504030602030204" pitchFamily="34" charset="0"/>
              </a:rPr>
              <a:t>Te składki ZUS zapisuje na kontach osób aktywnych zawodowo, a suma składek zdecyduje kiedyś o tym, jaka będzie ich emerytura.</a:t>
            </a:r>
            <a:endParaRPr sz="2400" dirty="0">
              <a:latin typeface="Ubuntu" panose="020B0504030602030204" pitchFamily="34" charset="0"/>
              <a:cs typeface="Ubuntu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49096" y="2061946"/>
            <a:ext cx="24193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9</a:t>
            </a:r>
            <a:endParaRPr sz="3000" dirty="0">
              <a:latin typeface="Ubuntu" panose="020B0504030602030204" pitchFamily="34" charset="0"/>
              <a:cs typeface="Ubuntu-Medium"/>
            </a:endParaRPr>
          </a:p>
        </p:txBody>
      </p:sp>
      <p:sp>
        <p:nvSpPr>
          <p:cNvPr id="12" name="object 12" descr="Rysunek. Dziewczynka z rysunku obok jest teraz kobietą i podaje rękę swojemu ojcu, a przygląda się temu jej syn."/>
          <p:cNvSpPr>
            <a:spLocks noChangeAspect="1"/>
          </p:cNvSpPr>
          <p:nvPr/>
        </p:nvSpPr>
        <p:spPr>
          <a:xfrm>
            <a:off x="6057900" y="4225925"/>
            <a:ext cx="2707968" cy="27401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 descr="Rysunek. Dziewczynka przygląda się, jak jej tata podaje rękę jej babci."/>
          <p:cNvSpPr>
            <a:spLocks noChangeAspect="1"/>
          </p:cNvSpPr>
          <p:nvPr/>
        </p:nvSpPr>
        <p:spPr>
          <a:xfrm>
            <a:off x="1866902" y="4225926"/>
            <a:ext cx="2769382" cy="281234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" name="Obraz 1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300" y="277653"/>
            <a:ext cx="1806846" cy="2645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03388" y="2327295"/>
            <a:ext cx="215444" cy="698500"/>
          </a:xfrm>
          <a:prstGeom prst="rect">
            <a:avLst/>
          </a:prstGeom>
        </p:spPr>
        <p:txBody>
          <a:bodyPr vert="vert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Lekcja</a:t>
            </a:r>
            <a:r>
              <a:rPr sz="1400" spc="-6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3</a:t>
            </a:r>
            <a:endParaRPr sz="1400" dirty="0">
              <a:latin typeface="Ubuntu" panose="020B0504030602030204" pitchFamily="34" charset="0"/>
              <a:cs typeface="Ubuntu-Medium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946462" y="2065710"/>
            <a:ext cx="2331720" cy="13366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635" algn="ctr">
              <a:lnSpc>
                <a:spcPct val="100600"/>
              </a:lnSpc>
              <a:spcBef>
                <a:spcPts val="95"/>
              </a:spcBef>
            </a:pPr>
            <a:r>
              <a:rPr sz="2850" spc="10" dirty="0">
                <a:latin typeface="Ubuntu"/>
                <a:cs typeface="Ubuntu"/>
              </a:rPr>
              <a:t>model  </a:t>
            </a:r>
            <a:r>
              <a:rPr sz="2850" spc="-55" dirty="0">
                <a:latin typeface="Ubuntu"/>
                <a:cs typeface="Ubuntu"/>
              </a:rPr>
              <a:t>z</a:t>
            </a:r>
            <a:r>
              <a:rPr sz="2850" spc="5" dirty="0">
                <a:latin typeface="Ubuntu"/>
                <a:cs typeface="Ubuntu"/>
              </a:rPr>
              <a:t>defini</a:t>
            </a:r>
            <a:r>
              <a:rPr sz="2850" spc="-30" dirty="0">
                <a:latin typeface="Ubuntu"/>
                <a:cs typeface="Ubuntu"/>
              </a:rPr>
              <a:t>o</a:t>
            </a:r>
            <a:r>
              <a:rPr sz="2850" spc="5" dirty="0">
                <a:latin typeface="Ubuntu"/>
                <a:cs typeface="Ubuntu"/>
              </a:rPr>
              <a:t>wanej  składki</a:t>
            </a:r>
            <a:endParaRPr sz="2850">
              <a:latin typeface="Ubuntu"/>
              <a:cs typeface="Ubuntu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28000" y="593496"/>
            <a:ext cx="704088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latin typeface="Ubuntu" panose="020B0504030602030204" pitchFamily="34" charset="0"/>
              </a:rPr>
              <a:t>Model </a:t>
            </a:r>
            <a:r>
              <a:rPr spc="-10" dirty="0">
                <a:latin typeface="Ubuntu" panose="020B0504030602030204" pitchFamily="34" charset="0"/>
              </a:rPr>
              <a:t>systemu</a:t>
            </a:r>
            <a:r>
              <a:rPr spc="-60" dirty="0">
                <a:latin typeface="Ubuntu" panose="020B0504030602030204" pitchFamily="34" charset="0"/>
              </a:rPr>
              <a:t> </a:t>
            </a:r>
            <a:r>
              <a:rPr spc="5" dirty="0">
                <a:latin typeface="Ubuntu" panose="020B0504030602030204" pitchFamily="34" charset="0"/>
              </a:rPr>
              <a:t>emerytalnego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0894" y="2061946"/>
            <a:ext cx="45847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10</a:t>
            </a:r>
            <a:endParaRPr sz="3000" dirty="0">
              <a:latin typeface="Ubuntu" panose="020B0504030602030204" pitchFamily="34" charset="0"/>
              <a:cs typeface="Ubuntu-Medium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829705" y="4342259"/>
            <a:ext cx="2578735" cy="0"/>
          </a:xfrm>
          <a:custGeom>
            <a:avLst/>
            <a:gdLst/>
            <a:ahLst/>
            <a:cxnLst/>
            <a:rect l="l" t="t" r="r" b="b"/>
            <a:pathLst>
              <a:path w="2578735">
                <a:moveTo>
                  <a:pt x="0" y="0"/>
                </a:moveTo>
                <a:lnTo>
                  <a:pt x="2578150" y="0"/>
                </a:lnTo>
              </a:path>
            </a:pathLst>
          </a:custGeom>
          <a:ln w="93154">
            <a:solidFill>
              <a:srgbClr val="A5C71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272936" y="4225114"/>
            <a:ext cx="321945" cy="234315"/>
          </a:xfrm>
          <a:custGeom>
            <a:avLst/>
            <a:gdLst/>
            <a:ahLst/>
            <a:cxnLst/>
            <a:rect l="l" t="t" r="r" b="b"/>
            <a:pathLst>
              <a:path w="321945" h="234314">
                <a:moveTo>
                  <a:pt x="0" y="0"/>
                </a:moveTo>
                <a:lnTo>
                  <a:pt x="0" y="234289"/>
                </a:lnTo>
                <a:lnTo>
                  <a:pt x="321919" y="117144"/>
                </a:lnTo>
                <a:lnTo>
                  <a:pt x="0" y="0"/>
                </a:lnTo>
                <a:close/>
              </a:path>
            </a:pathLst>
          </a:custGeom>
          <a:solidFill>
            <a:srgbClr val="A5C7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244217" y="3599192"/>
            <a:ext cx="0" cy="844550"/>
          </a:xfrm>
          <a:custGeom>
            <a:avLst/>
            <a:gdLst/>
            <a:ahLst/>
            <a:cxnLst/>
            <a:rect l="l" t="t" r="r" b="b"/>
            <a:pathLst>
              <a:path h="844550">
                <a:moveTo>
                  <a:pt x="0" y="0"/>
                </a:moveTo>
                <a:lnTo>
                  <a:pt x="0" y="844435"/>
                </a:lnTo>
              </a:path>
            </a:pathLst>
          </a:custGeom>
          <a:ln w="93154">
            <a:solidFill>
              <a:srgbClr val="A5C71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127072" y="4308704"/>
            <a:ext cx="234315" cy="321945"/>
          </a:xfrm>
          <a:custGeom>
            <a:avLst/>
            <a:gdLst/>
            <a:ahLst/>
            <a:cxnLst/>
            <a:rect l="l" t="t" r="r" b="b"/>
            <a:pathLst>
              <a:path w="234314" h="321945">
                <a:moveTo>
                  <a:pt x="234289" y="0"/>
                </a:moveTo>
                <a:lnTo>
                  <a:pt x="0" y="0"/>
                </a:lnTo>
                <a:lnTo>
                  <a:pt x="117144" y="321919"/>
                </a:lnTo>
                <a:lnTo>
                  <a:pt x="234289" y="0"/>
                </a:lnTo>
                <a:close/>
              </a:path>
            </a:pathLst>
          </a:custGeom>
          <a:solidFill>
            <a:srgbClr val="A5C7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229142" y="3599192"/>
            <a:ext cx="0" cy="844550"/>
          </a:xfrm>
          <a:custGeom>
            <a:avLst/>
            <a:gdLst/>
            <a:ahLst/>
            <a:cxnLst/>
            <a:rect l="l" t="t" r="r" b="b"/>
            <a:pathLst>
              <a:path h="844550">
                <a:moveTo>
                  <a:pt x="0" y="0"/>
                </a:moveTo>
                <a:lnTo>
                  <a:pt x="0" y="844435"/>
                </a:lnTo>
              </a:path>
            </a:pathLst>
          </a:custGeom>
          <a:ln w="93154">
            <a:solidFill>
              <a:srgbClr val="A5C71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111997" y="4308704"/>
            <a:ext cx="234315" cy="321945"/>
          </a:xfrm>
          <a:custGeom>
            <a:avLst/>
            <a:gdLst/>
            <a:ahLst/>
            <a:cxnLst/>
            <a:rect l="l" t="t" r="r" b="b"/>
            <a:pathLst>
              <a:path w="234315" h="321945">
                <a:moveTo>
                  <a:pt x="234289" y="0"/>
                </a:moveTo>
                <a:lnTo>
                  <a:pt x="0" y="0"/>
                </a:lnTo>
                <a:lnTo>
                  <a:pt x="117144" y="321919"/>
                </a:lnTo>
                <a:lnTo>
                  <a:pt x="234289" y="0"/>
                </a:lnTo>
                <a:close/>
              </a:path>
            </a:pathLst>
          </a:custGeom>
          <a:solidFill>
            <a:srgbClr val="A5C7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065982" y="1738026"/>
            <a:ext cx="2292985" cy="2377440"/>
          </a:xfrm>
          <a:custGeom>
            <a:avLst/>
            <a:gdLst/>
            <a:ahLst/>
            <a:cxnLst/>
            <a:rect l="l" t="t" r="r" b="b"/>
            <a:pathLst>
              <a:path w="2292985" h="2377440">
                <a:moveTo>
                  <a:pt x="935583" y="0"/>
                </a:moveTo>
                <a:lnTo>
                  <a:pt x="33718" y="0"/>
                </a:lnTo>
                <a:lnTo>
                  <a:pt x="14224" y="526"/>
                </a:lnTo>
                <a:lnTo>
                  <a:pt x="4214" y="4213"/>
                </a:lnTo>
                <a:lnTo>
                  <a:pt x="526" y="14219"/>
                </a:lnTo>
                <a:lnTo>
                  <a:pt x="0" y="33705"/>
                </a:lnTo>
                <a:lnTo>
                  <a:pt x="0" y="2343162"/>
                </a:lnTo>
                <a:lnTo>
                  <a:pt x="526" y="2362656"/>
                </a:lnTo>
                <a:lnTo>
                  <a:pt x="4214" y="2372666"/>
                </a:lnTo>
                <a:lnTo>
                  <a:pt x="14224" y="2376354"/>
                </a:lnTo>
                <a:lnTo>
                  <a:pt x="33718" y="2376881"/>
                </a:lnTo>
                <a:lnTo>
                  <a:pt x="2258885" y="2376881"/>
                </a:lnTo>
                <a:lnTo>
                  <a:pt x="2278379" y="2376354"/>
                </a:lnTo>
                <a:lnTo>
                  <a:pt x="2288389" y="2372666"/>
                </a:lnTo>
                <a:lnTo>
                  <a:pt x="2292077" y="2362656"/>
                </a:lnTo>
                <a:lnTo>
                  <a:pt x="2292604" y="2343162"/>
                </a:lnTo>
                <a:lnTo>
                  <a:pt x="2292604" y="176999"/>
                </a:lnTo>
                <a:lnTo>
                  <a:pt x="1146302" y="176999"/>
                </a:lnTo>
                <a:lnTo>
                  <a:pt x="1090352" y="168245"/>
                </a:lnTo>
                <a:lnTo>
                  <a:pt x="1041763" y="145005"/>
                </a:lnTo>
                <a:lnTo>
                  <a:pt x="1003449" y="111813"/>
                </a:lnTo>
                <a:lnTo>
                  <a:pt x="978324" y="73202"/>
                </a:lnTo>
                <a:lnTo>
                  <a:pt x="969302" y="33705"/>
                </a:lnTo>
                <a:lnTo>
                  <a:pt x="968775" y="14219"/>
                </a:lnTo>
                <a:lnTo>
                  <a:pt x="965087" y="4213"/>
                </a:lnTo>
                <a:lnTo>
                  <a:pt x="955077" y="526"/>
                </a:lnTo>
                <a:lnTo>
                  <a:pt x="935583" y="0"/>
                </a:lnTo>
                <a:close/>
              </a:path>
              <a:path w="2292985" h="2377440">
                <a:moveTo>
                  <a:pt x="2258885" y="0"/>
                </a:moveTo>
                <a:lnTo>
                  <a:pt x="1357020" y="0"/>
                </a:lnTo>
                <a:lnTo>
                  <a:pt x="1337526" y="526"/>
                </a:lnTo>
                <a:lnTo>
                  <a:pt x="1327516" y="4213"/>
                </a:lnTo>
                <a:lnTo>
                  <a:pt x="1323828" y="14219"/>
                </a:lnTo>
                <a:lnTo>
                  <a:pt x="1323301" y="33705"/>
                </a:lnTo>
                <a:lnTo>
                  <a:pt x="1314278" y="73202"/>
                </a:lnTo>
                <a:lnTo>
                  <a:pt x="1289150" y="111813"/>
                </a:lnTo>
                <a:lnTo>
                  <a:pt x="1250834" y="145005"/>
                </a:lnTo>
                <a:lnTo>
                  <a:pt x="1202246" y="168245"/>
                </a:lnTo>
                <a:lnTo>
                  <a:pt x="1146302" y="176999"/>
                </a:lnTo>
                <a:lnTo>
                  <a:pt x="2292604" y="176999"/>
                </a:lnTo>
                <a:lnTo>
                  <a:pt x="2292604" y="33705"/>
                </a:lnTo>
                <a:lnTo>
                  <a:pt x="2292077" y="14219"/>
                </a:lnTo>
                <a:lnTo>
                  <a:pt x="2288389" y="4213"/>
                </a:lnTo>
                <a:lnTo>
                  <a:pt x="2278379" y="526"/>
                </a:lnTo>
                <a:lnTo>
                  <a:pt x="2258885" y="0"/>
                </a:lnTo>
                <a:close/>
              </a:path>
            </a:pathLst>
          </a:custGeom>
          <a:solidFill>
            <a:srgbClr val="A5C7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 descr="Kartka z kalendarza: 1999 r. – reforma."/>
          <p:cNvSpPr/>
          <p:nvPr/>
        </p:nvSpPr>
        <p:spPr>
          <a:xfrm>
            <a:off x="4235221" y="1759805"/>
            <a:ext cx="1954114" cy="231667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377978" y="1674300"/>
            <a:ext cx="0" cy="210820"/>
          </a:xfrm>
          <a:custGeom>
            <a:avLst/>
            <a:gdLst/>
            <a:ahLst/>
            <a:cxnLst/>
            <a:rect l="l" t="t" r="r" b="b"/>
            <a:pathLst>
              <a:path h="210819">
                <a:moveTo>
                  <a:pt x="0" y="0"/>
                </a:moveTo>
                <a:lnTo>
                  <a:pt x="0" y="210718"/>
                </a:lnTo>
              </a:path>
            </a:pathLst>
          </a:custGeom>
          <a:ln w="178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417281" y="1674300"/>
            <a:ext cx="0" cy="210820"/>
          </a:xfrm>
          <a:custGeom>
            <a:avLst/>
            <a:gdLst/>
            <a:ahLst/>
            <a:cxnLst/>
            <a:rect l="l" t="t" r="r" b="b"/>
            <a:pathLst>
              <a:path h="210819">
                <a:moveTo>
                  <a:pt x="0" y="0"/>
                </a:moveTo>
                <a:lnTo>
                  <a:pt x="0" y="210718"/>
                </a:lnTo>
              </a:path>
            </a:pathLst>
          </a:custGeom>
          <a:ln w="178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595566" y="1674300"/>
            <a:ext cx="0" cy="210820"/>
          </a:xfrm>
          <a:custGeom>
            <a:avLst/>
            <a:gdLst/>
            <a:ahLst/>
            <a:cxnLst/>
            <a:rect l="l" t="t" r="r" b="b"/>
            <a:pathLst>
              <a:path h="210819">
                <a:moveTo>
                  <a:pt x="0" y="0"/>
                </a:moveTo>
                <a:lnTo>
                  <a:pt x="0" y="210718"/>
                </a:lnTo>
              </a:path>
            </a:pathLst>
          </a:custGeom>
          <a:ln w="178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634868" y="1674300"/>
            <a:ext cx="0" cy="210820"/>
          </a:xfrm>
          <a:custGeom>
            <a:avLst/>
            <a:gdLst/>
            <a:ahLst/>
            <a:cxnLst/>
            <a:rect l="l" t="t" r="r" b="b"/>
            <a:pathLst>
              <a:path h="210819">
                <a:moveTo>
                  <a:pt x="0" y="0"/>
                </a:moveTo>
                <a:lnTo>
                  <a:pt x="0" y="210718"/>
                </a:lnTo>
              </a:path>
            </a:pathLst>
          </a:custGeom>
          <a:ln w="178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583326" y="1674300"/>
            <a:ext cx="0" cy="210820"/>
          </a:xfrm>
          <a:custGeom>
            <a:avLst/>
            <a:gdLst/>
            <a:ahLst/>
            <a:cxnLst/>
            <a:rect l="l" t="t" r="r" b="b"/>
            <a:pathLst>
              <a:path h="210819">
                <a:moveTo>
                  <a:pt x="0" y="0"/>
                </a:moveTo>
                <a:lnTo>
                  <a:pt x="0" y="210718"/>
                </a:lnTo>
              </a:path>
            </a:pathLst>
          </a:custGeom>
          <a:ln w="178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622627" y="1674300"/>
            <a:ext cx="0" cy="210820"/>
          </a:xfrm>
          <a:custGeom>
            <a:avLst/>
            <a:gdLst/>
            <a:ahLst/>
            <a:cxnLst/>
            <a:rect l="l" t="t" r="r" b="b"/>
            <a:pathLst>
              <a:path h="210819">
                <a:moveTo>
                  <a:pt x="0" y="0"/>
                </a:moveTo>
                <a:lnTo>
                  <a:pt x="0" y="210718"/>
                </a:lnTo>
              </a:path>
            </a:pathLst>
          </a:custGeom>
          <a:ln w="178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800912" y="1674300"/>
            <a:ext cx="0" cy="210820"/>
          </a:xfrm>
          <a:custGeom>
            <a:avLst/>
            <a:gdLst/>
            <a:ahLst/>
            <a:cxnLst/>
            <a:rect l="l" t="t" r="r" b="b"/>
            <a:pathLst>
              <a:path h="210819">
                <a:moveTo>
                  <a:pt x="0" y="0"/>
                </a:moveTo>
                <a:lnTo>
                  <a:pt x="0" y="210718"/>
                </a:lnTo>
              </a:path>
            </a:pathLst>
          </a:custGeom>
          <a:ln w="178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840214" y="1674300"/>
            <a:ext cx="0" cy="210820"/>
          </a:xfrm>
          <a:custGeom>
            <a:avLst/>
            <a:gdLst/>
            <a:ahLst/>
            <a:cxnLst/>
            <a:rect l="l" t="t" r="r" b="b"/>
            <a:pathLst>
              <a:path h="210819">
                <a:moveTo>
                  <a:pt x="0" y="0"/>
                </a:moveTo>
                <a:lnTo>
                  <a:pt x="0" y="210718"/>
                </a:lnTo>
              </a:path>
            </a:pathLst>
          </a:custGeom>
          <a:ln w="178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788672" y="1674300"/>
            <a:ext cx="0" cy="210820"/>
          </a:xfrm>
          <a:custGeom>
            <a:avLst/>
            <a:gdLst/>
            <a:ahLst/>
            <a:cxnLst/>
            <a:rect l="l" t="t" r="r" b="b"/>
            <a:pathLst>
              <a:path h="210819">
                <a:moveTo>
                  <a:pt x="0" y="0"/>
                </a:moveTo>
                <a:lnTo>
                  <a:pt x="0" y="210718"/>
                </a:lnTo>
              </a:path>
            </a:pathLst>
          </a:custGeom>
          <a:ln w="178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827974" y="1674300"/>
            <a:ext cx="0" cy="210820"/>
          </a:xfrm>
          <a:custGeom>
            <a:avLst/>
            <a:gdLst/>
            <a:ahLst/>
            <a:cxnLst/>
            <a:rect l="l" t="t" r="r" b="b"/>
            <a:pathLst>
              <a:path h="210819">
                <a:moveTo>
                  <a:pt x="0" y="0"/>
                </a:moveTo>
                <a:lnTo>
                  <a:pt x="0" y="210718"/>
                </a:lnTo>
              </a:path>
            </a:pathLst>
          </a:custGeom>
          <a:ln w="178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006260" y="1674300"/>
            <a:ext cx="0" cy="210820"/>
          </a:xfrm>
          <a:custGeom>
            <a:avLst/>
            <a:gdLst/>
            <a:ahLst/>
            <a:cxnLst/>
            <a:rect l="l" t="t" r="r" b="b"/>
            <a:pathLst>
              <a:path h="210819">
                <a:moveTo>
                  <a:pt x="0" y="0"/>
                </a:moveTo>
                <a:lnTo>
                  <a:pt x="0" y="210718"/>
                </a:lnTo>
              </a:path>
            </a:pathLst>
          </a:custGeom>
          <a:ln w="178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045561" y="1674300"/>
            <a:ext cx="0" cy="210820"/>
          </a:xfrm>
          <a:custGeom>
            <a:avLst/>
            <a:gdLst/>
            <a:ahLst/>
            <a:cxnLst/>
            <a:rect l="l" t="t" r="r" b="b"/>
            <a:pathLst>
              <a:path h="210819">
                <a:moveTo>
                  <a:pt x="0" y="0"/>
                </a:moveTo>
                <a:lnTo>
                  <a:pt x="0" y="210718"/>
                </a:lnTo>
              </a:path>
            </a:pathLst>
          </a:custGeom>
          <a:ln w="178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4364649" y="2350857"/>
            <a:ext cx="1695450" cy="66802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4200" b="1" spc="5" dirty="0">
                <a:solidFill>
                  <a:srgbClr val="A5C715"/>
                </a:solidFill>
                <a:latin typeface="Ubuntu"/>
                <a:cs typeface="Ubuntu"/>
              </a:rPr>
              <a:t>1999</a:t>
            </a:r>
            <a:r>
              <a:rPr sz="4200" b="1" spc="-75" dirty="0">
                <a:solidFill>
                  <a:srgbClr val="A5C715"/>
                </a:solidFill>
                <a:latin typeface="Ubuntu"/>
                <a:cs typeface="Ubuntu"/>
              </a:rPr>
              <a:t> </a:t>
            </a:r>
            <a:r>
              <a:rPr sz="4200" b="1" spc="-125" dirty="0">
                <a:solidFill>
                  <a:srgbClr val="A5C715"/>
                </a:solidFill>
                <a:latin typeface="Ubuntu"/>
                <a:cs typeface="Ubuntu"/>
              </a:rPr>
              <a:t>r.</a:t>
            </a:r>
            <a:endParaRPr sz="4200" dirty="0">
              <a:latin typeface="Ubuntu"/>
              <a:cs typeface="Ubuntu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4403634" y="3292606"/>
            <a:ext cx="1621790" cy="0"/>
          </a:xfrm>
          <a:custGeom>
            <a:avLst/>
            <a:gdLst/>
            <a:ahLst/>
            <a:cxnLst/>
            <a:rect l="l" t="t" r="r" b="b"/>
            <a:pathLst>
              <a:path w="1621789">
                <a:moveTo>
                  <a:pt x="0" y="0"/>
                </a:moveTo>
                <a:lnTo>
                  <a:pt x="1621764" y="0"/>
                </a:lnTo>
              </a:path>
            </a:pathLst>
          </a:custGeom>
          <a:ln w="3175">
            <a:solidFill>
              <a:srgbClr val="5BC0C9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394699" y="3292606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5BC0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029862" y="3292606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5BC0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403634" y="3563813"/>
            <a:ext cx="1621790" cy="0"/>
          </a:xfrm>
          <a:custGeom>
            <a:avLst/>
            <a:gdLst/>
            <a:ahLst/>
            <a:cxnLst/>
            <a:rect l="l" t="t" r="r" b="b"/>
            <a:pathLst>
              <a:path w="1621789">
                <a:moveTo>
                  <a:pt x="0" y="0"/>
                </a:moveTo>
                <a:lnTo>
                  <a:pt x="1621764" y="0"/>
                </a:lnTo>
              </a:path>
            </a:pathLst>
          </a:custGeom>
          <a:ln w="3175">
            <a:solidFill>
              <a:srgbClr val="5BC0C9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394699" y="3563813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5BC0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029862" y="3563813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5BC0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403634" y="3835015"/>
            <a:ext cx="1621790" cy="0"/>
          </a:xfrm>
          <a:custGeom>
            <a:avLst/>
            <a:gdLst/>
            <a:ahLst/>
            <a:cxnLst/>
            <a:rect l="l" t="t" r="r" b="b"/>
            <a:pathLst>
              <a:path w="1621789">
                <a:moveTo>
                  <a:pt x="0" y="0"/>
                </a:moveTo>
                <a:lnTo>
                  <a:pt x="1621764" y="0"/>
                </a:lnTo>
              </a:path>
            </a:pathLst>
          </a:custGeom>
          <a:ln w="3175">
            <a:solidFill>
              <a:srgbClr val="5BC0C9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394699" y="3835015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5BC0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6029862" y="3835015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5BC0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 rot="21360000">
            <a:off x="4376642" y="3389764"/>
            <a:ext cx="1586863" cy="5770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375"/>
              </a:lnSpc>
            </a:pPr>
            <a:r>
              <a:rPr sz="4000" i="1" spc="-55" dirty="0">
                <a:solidFill>
                  <a:srgbClr val="49AD33"/>
                </a:solidFill>
                <a:latin typeface="Mistral" panose="03090702030407020403" pitchFamily="66" charset="0"/>
                <a:cs typeface="Caflisch Script Pro"/>
              </a:rPr>
              <a:t>R</a:t>
            </a:r>
            <a:r>
              <a:rPr sz="4000" i="1" spc="-100" dirty="0">
                <a:solidFill>
                  <a:srgbClr val="49AD33"/>
                </a:solidFill>
                <a:latin typeface="Mistral" panose="03090702030407020403" pitchFamily="66" charset="0"/>
                <a:cs typeface="Caflisch Script Pro"/>
              </a:rPr>
              <a:t>e</a:t>
            </a:r>
            <a:r>
              <a:rPr sz="4000" i="1" spc="25" dirty="0">
                <a:solidFill>
                  <a:srgbClr val="49AD33"/>
                </a:solidFill>
                <a:latin typeface="Mistral" panose="03090702030407020403" pitchFamily="66" charset="0"/>
                <a:cs typeface="Caflisch Script Pro"/>
              </a:rPr>
              <a:t>f</a:t>
            </a:r>
            <a:r>
              <a:rPr sz="4000" i="1" spc="105" dirty="0">
                <a:solidFill>
                  <a:srgbClr val="49AD33"/>
                </a:solidFill>
                <a:latin typeface="Mistral" panose="03090702030407020403" pitchFamily="66" charset="0"/>
                <a:cs typeface="Caflisch Script Pro"/>
              </a:rPr>
              <a:t>or</a:t>
            </a:r>
            <a:r>
              <a:rPr sz="4000" i="1" spc="95" dirty="0">
                <a:solidFill>
                  <a:srgbClr val="49AD33"/>
                </a:solidFill>
                <a:latin typeface="Mistral" panose="03090702030407020403" pitchFamily="66" charset="0"/>
                <a:cs typeface="Caflisch Script Pro"/>
              </a:rPr>
              <a:t>m</a:t>
            </a:r>
            <a:r>
              <a:rPr sz="4000" i="1" spc="30" dirty="0">
                <a:solidFill>
                  <a:srgbClr val="49AD33"/>
                </a:solidFill>
                <a:latin typeface="Mistral" panose="03090702030407020403" pitchFamily="66" charset="0"/>
                <a:cs typeface="Caflisch Script Pro"/>
              </a:rPr>
              <a:t>a</a:t>
            </a:r>
            <a:endParaRPr sz="4000" dirty="0">
              <a:latin typeface="Mistral" panose="03090702030407020403" pitchFamily="66" charset="0"/>
              <a:cs typeface="Caflisch Script Pro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912061" y="2065710"/>
            <a:ext cx="2664460" cy="13366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635" algn="ctr">
              <a:lnSpc>
                <a:spcPct val="100600"/>
              </a:lnSpc>
              <a:spcBef>
                <a:spcPts val="95"/>
              </a:spcBef>
            </a:pPr>
            <a:r>
              <a:rPr sz="2850" spc="10" dirty="0">
                <a:latin typeface="Ubuntu"/>
                <a:cs typeface="Ubuntu"/>
              </a:rPr>
              <a:t>model  </a:t>
            </a:r>
            <a:r>
              <a:rPr sz="2850" spc="-55" dirty="0">
                <a:latin typeface="Ubuntu"/>
                <a:cs typeface="Ubuntu"/>
              </a:rPr>
              <a:t>z</a:t>
            </a:r>
            <a:r>
              <a:rPr sz="2850" spc="5" dirty="0">
                <a:latin typeface="Ubuntu"/>
                <a:cs typeface="Ubuntu"/>
              </a:rPr>
              <a:t>defini</a:t>
            </a:r>
            <a:r>
              <a:rPr sz="2850" spc="-30" dirty="0">
                <a:latin typeface="Ubuntu"/>
                <a:cs typeface="Ubuntu"/>
              </a:rPr>
              <a:t>o</a:t>
            </a:r>
            <a:r>
              <a:rPr sz="2850" spc="5" dirty="0">
                <a:latin typeface="Ubuntu"/>
                <a:cs typeface="Ubuntu"/>
              </a:rPr>
              <a:t>wanego  </a:t>
            </a:r>
            <a:r>
              <a:rPr sz="2850" dirty="0">
                <a:latin typeface="Ubuntu"/>
                <a:cs typeface="Ubuntu"/>
              </a:rPr>
              <a:t>świadczenia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6120000" y="4680000"/>
            <a:ext cx="3636000" cy="247503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pl-PL" sz="2000" spc="-5" dirty="0">
                <a:latin typeface="Ubuntu"/>
                <a:cs typeface="Ubuntu"/>
              </a:rPr>
              <a:t>Emerytura to wynik podzielenia składek zapisanych na </a:t>
            </a:r>
            <a:r>
              <a:rPr lang="pl-PL" sz="2000" spc="-5" dirty="0" smtClean="0">
                <a:latin typeface="Ubuntu"/>
                <a:cs typeface="Ubuntu"/>
              </a:rPr>
              <a:t>koncie</a:t>
            </a:r>
            <a:br>
              <a:rPr lang="pl-PL" sz="2000" spc="-5" dirty="0" smtClean="0">
                <a:latin typeface="Ubuntu"/>
                <a:cs typeface="Ubuntu"/>
              </a:rPr>
            </a:br>
            <a:r>
              <a:rPr lang="pl-PL" sz="2000" spc="-5" dirty="0" smtClean="0">
                <a:latin typeface="Ubuntu"/>
                <a:cs typeface="Ubuntu"/>
              </a:rPr>
              <a:t>i </a:t>
            </a:r>
            <a:r>
              <a:rPr lang="pl-PL" sz="2000" spc="-5" dirty="0">
                <a:latin typeface="Ubuntu"/>
                <a:cs typeface="Ubuntu"/>
              </a:rPr>
              <a:t>subkoncie w ZUS </a:t>
            </a:r>
            <a:r>
              <a:rPr lang="pl-PL" sz="2000" spc="-5" dirty="0" smtClean="0">
                <a:latin typeface="Ubuntu"/>
                <a:cs typeface="Ubuntu"/>
              </a:rPr>
              <a:t/>
            </a:r>
            <a:br>
              <a:rPr lang="pl-PL" sz="2000" spc="-5" dirty="0" smtClean="0">
                <a:latin typeface="Ubuntu"/>
                <a:cs typeface="Ubuntu"/>
              </a:rPr>
            </a:br>
            <a:r>
              <a:rPr lang="pl-PL" sz="2000" spc="-5" dirty="0" smtClean="0">
                <a:latin typeface="Ubuntu"/>
                <a:cs typeface="Ubuntu"/>
              </a:rPr>
              <a:t>(</a:t>
            </a:r>
            <a:r>
              <a:rPr lang="pl-PL" sz="2000" spc="-5" dirty="0">
                <a:latin typeface="Ubuntu"/>
                <a:cs typeface="Ubuntu"/>
              </a:rPr>
              <a:t>i waloryzowanych co roku) </a:t>
            </a:r>
            <a:r>
              <a:rPr lang="pl-PL" sz="2000" spc="-5" dirty="0" smtClean="0">
                <a:latin typeface="Ubuntu"/>
                <a:cs typeface="Ubuntu"/>
              </a:rPr>
              <a:t/>
            </a:r>
            <a:br>
              <a:rPr lang="pl-PL" sz="2000" spc="-5" dirty="0" smtClean="0">
                <a:latin typeface="Ubuntu"/>
                <a:cs typeface="Ubuntu"/>
              </a:rPr>
            </a:br>
            <a:r>
              <a:rPr lang="pl-PL" sz="2000" spc="-5" dirty="0" smtClean="0">
                <a:latin typeface="Ubuntu"/>
                <a:cs typeface="Ubuntu"/>
              </a:rPr>
              <a:t>przez </a:t>
            </a:r>
            <a:r>
              <a:rPr lang="pl-PL" sz="2000" spc="-5" dirty="0">
                <a:latin typeface="Ubuntu"/>
                <a:cs typeface="Ubuntu"/>
              </a:rPr>
              <a:t>liczbę miesięcy, </a:t>
            </a:r>
            <a:r>
              <a:rPr lang="pl-PL" sz="2000" spc="-5" dirty="0" smtClean="0">
                <a:latin typeface="Ubuntu"/>
                <a:cs typeface="Ubuntu"/>
              </a:rPr>
              <a:t/>
            </a:r>
            <a:br>
              <a:rPr lang="pl-PL" sz="2000" spc="-5" dirty="0" smtClean="0">
                <a:latin typeface="Ubuntu"/>
                <a:cs typeface="Ubuntu"/>
              </a:rPr>
            </a:br>
            <a:r>
              <a:rPr lang="pl-PL" sz="2000" spc="-5" dirty="0" smtClean="0">
                <a:latin typeface="Ubuntu"/>
                <a:cs typeface="Ubuntu"/>
              </a:rPr>
              <a:t>w </a:t>
            </a:r>
            <a:r>
              <a:rPr lang="pl-PL" sz="2000" spc="-5" dirty="0">
                <a:latin typeface="Ubuntu"/>
                <a:cs typeface="Ubuntu"/>
              </a:rPr>
              <a:t>których będzie wypłacana </a:t>
            </a:r>
            <a:r>
              <a:rPr lang="pl-PL" sz="2000" spc="-5" dirty="0" smtClean="0">
                <a:latin typeface="Ubuntu"/>
                <a:cs typeface="Ubuntu"/>
              </a:rPr>
              <a:t/>
            </a:r>
            <a:br>
              <a:rPr lang="pl-PL" sz="2000" spc="-5" dirty="0" smtClean="0">
                <a:latin typeface="Ubuntu"/>
                <a:cs typeface="Ubuntu"/>
              </a:rPr>
            </a:br>
            <a:r>
              <a:rPr lang="pl-PL" sz="2000" spc="-5" dirty="0" smtClean="0">
                <a:latin typeface="Ubuntu"/>
                <a:cs typeface="Ubuntu"/>
              </a:rPr>
              <a:t>(</a:t>
            </a:r>
            <a:r>
              <a:rPr lang="pl-PL" sz="2000" spc="-5" dirty="0">
                <a:latin typeface="Ubuntu"/>
                <a:cs typeface="Ubuntu"/>
              </a:rPr>
              <a:t>czyli przez tak zwaną średnią </a:t>
            </a:r>
            <a:r>
              <a:rPr lang="pl-PL" sz="2000" spc="-5" dirty="0" smtClean="0">
                <a:latin typeface="Ubuntu"/>
                <a:cs typeface="Ubuntu"/>
              </a:rPr>
              <a:t/>
            </a:r>
            <a:br>
              <a:rPr lang="pl-PL" sz="2000" spc="-5" dirty="0" smtClean="0">
                <a:latin typeface="Ubuntu"/>
                <a:cs typeface="Ubuntu"/>
              </a:rPr>
            </a:br>
            <a:r>
              <a:rPr lang="pl-PL" sz="2000" spc="-5" dirty="0" smtClean="0">
                <a:latin typeface="Ubuntu"/>
                <a:cs typeface="Ubuntu"/>
              </a:rPr>
              <a:t>dalszą </a:t>
            </a:r>
            <a:r>
              <a:rPr lang="pl-PL" sz="2000" spc="-5" dirty="0">
                <a:latin typeface="Ubuntu"/>
                <a:cs typeface="Ubuntu"/>
              </a:rPr>
              <a:t>długość trwania życia).</a:t>
            </a:r>
            <a:endParaRPr sz="2000" dirty="0">
              <a:latin typeface="Ubuntu"/>
              <a:cs typeface="Ubuntu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762300" y="4680000"/>
            <a:ext cx="3276000" cy="18594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pl-PL" sz="2000" dirty="0" smtClean="0">
                <a:latin typeface="Ubuntu" panose="020B0504030602030204" pitchFamily="34" charset="0"/>
              </a:rPr>
              <a:t>Emerytura osób urodzonych przed 1949 r. zależała </a:t>
            </a:r>
            <a:br>
              <a:rPr lang="pl-PL" sz="2000" dirty="0" smtClean="0">
                <a:latin typeface="Ubuntu" panose="020B0504030602030204" pitchFamily="34" charset="0"/>
              </a:rPr>
            </a:br>
            <a:r>
              <a:rPr lang="pl-PL" sz="2000" dirty="0" smtClean="0">
                <a:latin typeface="Ubuntu" panose="020B0504030602030204" pitchFamily="34" charset="0"/>
              </a:rPr>
              <a:t>od </a:t>
            </a:r>
            <a:r>
              <a:rPr lang="pl-PL" sz="2000" dirty="0">
                <a:latin typeface="Ubuntu" panose="020B0504030602030204" pitchFamily="34" charset="0"/>
              </a:rPr>
              <a:t>długości stażu </a:t>
            </a:r>
            <a:r>
              <a:rPr lang="pl-PL" sz="2000" dirty="0" smtClean="0">
                <a:latin typeface="Ubuntu" panose="020B0504030602030204" pitchFamily="34" charset="0"/>
              </a:rPr>
              <a:t>ubezpieczenia oraz najlepszych zarobków </a:t>
            </a:r>
            <a:br>
              <a:rPr lang="pl-PL" sz="2000" dirty="0" smtClean="0">
                <a:latin typeface="Ubuntu" panose="020B0504030602030204" pitchFamily="34" charset="0"/>
              </a:rPr>
            </a:br>
            <a:r>
              <a:rPr lang="pl-PL" sz="2000" dirty="0" smtClean="0">
                <a:latin typeface="Ubuntu" panose="020B0504030602030204" pitchFamily="34" charset="0"/>
              </a:rPr>
              <a:t>z okresu 10 lub 20 lat.</a:t>
            </a:r>
            <a:endParaRPr sz="2000" dirty="0">
              <a:latin typeface="Ubuntu" panose="020B0504030602030204" pitchFamily="34" charset="0"/>
              <a:cs typeface="Ubuntu"/>
            </a:endParaRPr>
          </a:p>
        </p:txBody>
      </p:sp>
      <p:pic>
        <p:nvPicPr>
          <p:cNvPr id="41" name="Obraz 4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300" y="277653"/>
            <a:ext cx="1806846" cy="2645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044077"/>
            <a:ext cx="540385" cy="5336540"/>
          </a:xfrm>
          <a:custGeom>
            <a:avLst/>
            <a:gdLst/>
            <a:ahLst/>
            <a:cxnLst/>
            <a:rect l="l" t="t" r="r" b="b"/>
            <a:pathLst>
              <a:path w="540385" h="5336540">
                <a:moveTo>
                  <a:pt x="0" y="5335917"/>
                </a:moveTo>
                <a:lnTo>
                  <a:pt x="540004" y="5335917"/>
                </a:lnTo>
                <a:lnTo>
                  <a:pt x="540004" y="0"/>
                </a:lnTo>
                <a:lnTo>
                  <a:pt x="0" y="0"/>
                </a:lnTo>
                <a:lnTo>
                  <a:pt x="0" y="5335917"/>
                </a:lnTo>
                <a:close/>
              </a:path>
            </a:pathLst>
          </a:custGeom>
          <a:solidFill>
            <a:srgbClr val="A5C7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0103388" y="2327295"/>
            <a:ext cx="215444" cy="698500"/>
          </a:xfrm>
          <a:prstGeom prst="rect">
            <a:avLst/>
          </a:prstGeom>
        </p:spPr>
        <p:txBody>
          <a:bodyPr vert="vert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Lekcja</a:t>
            </a:r>
            <a:r>
              <a:rPr sz="1400" spc="-6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3</a:t>
            </a:r>
            <a:endParaRPr sz="1400" dirty="0">
              <a:latin typeface="Ubuntu" panose="020B0504030602030204" pitchFamily="34" charset="0"/>
              <a:cs typeface="Ubuntu-Medium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28000" y="593496"/>
            <a:ext cx="8275955" cy="1244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" dirty="0">
                <a:latin typeface="Ubuntu" panose="020B0504030602030204" pitchFamily="34" charset="0"/>
              </a:rPr>
              <a:t>Emerytura</a:t>
            </a:r>
          </a:p>
          <a:p>
            <a:pPr marL="12700">
              <a:lnSpc>
                <a:spcPct val="100000"/>
              </a:lnSpc>
            </a:pPr>
            <a:r>
              <a:rPr dirty="0">
                <a:latin typeface="Ubuntu" panose="020B0504030602030204" pitchFamily="34" charset="0"/>
              </a:rPr>
              <a:t>– </a:t>
            </a:r>
            <a:r>
              <a:rPr spc="-70" dirty="0">
                <a:latin typeface="Ubuntu" panose="020B0504030602030204" pitchFamily="34" charset="0"/>
              </a:rPr>
              <a:t>Twoja </a:t>
            </a:r>
            <a:r>
              <a:rPr dirty="0">
                <a:latin typeface="Ubuntu" panose="020B0504030602030204" pitchFamily="34" charset="0"/>
              </a:rPr>
              <a:t>przyszłość w </a:t>
            </a:r>
            <a:r>
              <a:rPr spc="-55" dirty="0">
                <a:latin typeface="Ubuntu" panose="020B0504030602030204" pitchFamily="34" charset="0"/>
              </a:rPr>
              <a:t>Twoich</a:t>
            </a:r>
            <a:r>
              <a:rPr spc="-10" dirty="0">
                <a:latin typeface="Ubuntu" panose="020B0504030602030204" pitchFamily="34" charset="0"/>
              </a:rPr>
              <a:t> </a:t>
            </a:r>
            <a:r>
              <a:rPr dirty="0">
                <a:latin typeface="Ubuntu" panose="020B0504030602030204" pitchFamily="34" charset="0"/>
              </a:rPr>
              <a:t>rękach</a:t>
            </a:r>
          </a:p>
        </p:txBody>
      </p:sp>
      <p:sp>
        <p:nvSpPr>
          <p:cNvPr id="10" name="object 10"/>
          <p:cNvSpPr/>
          <p:nvPr/>
        </p:nvSpPr>
        <p:spPr>
          <a:xfrm>
            <a:off x="900005" y="5216525"/>
            <a:ext cx="203593" cy="2388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00005" y="5673725"/>
            <a:ext cx="203593" cy="2388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40894" y="2061946"/>
            <a:ext cx="6017006" cy="50372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11</a:t>
            </a:r>
            <a:endParaRPr sz="3000" dirty="0">
              <a:latin typeface="Ubuntu" panose="020B0504030602030204" pitchFamily="34" charset="0"/>
              <a:cs typeface="Ubuntu-Medium"/>
            </a:endParaRPr>
          </a:p>
          <a:p>
            <a:pPr marL="858519" marR="122555">
              <a:lnSpc>
                <a:spcPct val="100000"/>
              </a:lnSpc>
              <a:spcBef>
                <a:spcPts val="2050"/>
              </a:spcBef>
            </a:pPr>
            <a:r>
              <a:rPr sz="2400" spc="-10" dirty="0" err="1">
                <a:latin typeface="Ubuntu"/>
                <a:cs typeface="Ubuntu"/>
              </a:rPr>
              <a:t>Wysokość</a:t>
            </a:r>
            <a:r>
              <a:rPr sz="2400" spc="-40" dirty="0">
                <a:latin typeface="Ubuntu"/>
                <a:cs typeface="Ubuntu"/>
              </a:rPr>
              <a:t> </a:t>
            </a:r>
            <a:r>
              <a:rPr sz="2400" spc="10" dirty="0" err="1">
                <a:latin typeface="Ubuntu"/>
                <a:cs typeface="Ubuntu"/>
              </a:rPr>
              <a:t>emerytury</a:t>
            </a:r>
            <a:r>
              <a:rPr sz="2400" spc="-15" dirty="0">
                <a:latin typeface="Ubuntu"/>
                <a:cs typeface="Ubuntu"/>
              </a:rPr>
              <a:t> </a:t>
            </a:r>
            <a:r>
              <a:rPr sz="2400" dirty="0" err="1">
                <a:latin typeface="Ubuntu"/>
                <a:cs typeface="Ubuntu"/>
              </a:rPr>
              <a:t>zależy</a:t>
            </a:r>
            <a:r>
              <a:rPr sz="2400" dirty="0">
                <a:latin typeface="Ubuntu"/>
                <a:cs typeface="Ubuntu"/>
              </a:rPr>
              <a:t> </a:t>
            </a:r>
            <a:r>
              <a:rPr sz="2400" spc="-10" dirty="0" err="1">
                <a:latin typeface="Ubuntu"/>
                <a:cs typeface="Ubuntu"/>
              </a:rPr>
              <a:t>przede</a:t>
            </a:r>
            <a:r>
              <a:rPr sz="2400" spc="-10" dirty="0">
                <a:latin typeface="Ubuntu"/>
                <a:cs typeface="Ubuntu"/>
              </a:rPr>
              <a:t> </a:t>
            </a:r>
            <a:r>
              <a:rPr sz="2400" dirty="0" err="1">
                <a:latin typeface="Ubuntu"/>
                <a:cs typeface="Ubuntu"/>
              </a:rPr>
              <a:t>wszystkim</a:t>
            </a:r>
            <a:r>
              <a:rPr sz="2400" dirty="0">
                <a:latin typeface="Ubuntu"/>
                <a:cs typeface="Ubuntu"/>
              </a:rPr>
              <a:t> od:</a:t>
            </a:r>
          </a:p>
          <a:p>
            <a:pPr marL="1188720" marR="5080">
              <a:lnSpc>
                <a:spcPct val="100000"/>
              </a:lnSpc>
              <a:spcBef>
                <a:spcPts val="570"/>
              </a:spcBef>
            </a:pPr>
            <a:r>
              <a:rPr sz="2400" b="1" spc="5" dirty="0" err="1">
                <a:solidFill>
                  <a:srgbClr val="A5C715"/>
                </a:solidFill>
                <a:latin typeface="Ubuntu"/>
                <a:cs typeface="Ubuntu"/>
              </a:rPr>
              <a:t>składek</a:t>
            </a:r>
            <a:r>
              <a:rPr sz="2400" b="1" spc="5" dirty="0">
                <a:solidFill>
                  <a:srgbClr val="A5C715"/>
                </a:solidFill>
                <a:latin typeface="Ubuntu"/>
                <a:cs typeface="Ubuntu"/>
              </a:rPr>
              <a:t> </a:t>
            </a:r>
            <a:r>
              <a:rPr sz="2400" b="1" spc="-5" dirty="0">
                <a:solidFill>
                  <a:srgbClr val="A5C715"/>
                </a:solidFill>
                <a:latin typeface="Ubuntu"/>
                <a:cs typeface="Ubuntu"/>
              </a:rPr>
              <a:t>emerytalnych  </a:t>
            </a:r>
            <a:r>
              <a:rPr sz="2400" spc="-5" dirty="0">
                <a:latin typeface="Ubuntu"/>
                <a:cs typeface="Ubuntu"/>
              </a:rPr>
              <a:t>zapisanych </a:t>
            </a:r>
            <a:r>
              <a:rPr sz="2400" dirty="0">
                <a:latin typeface="Ubuntu"/>
                <a:cs typeface="Ubuntu"/>
              </a:rPr>
              <a:t>na </a:t>
            </a:r>
            <a:r>
              <a:rPr sz="2400" spc="-45" dirty="0" err="1">
                <a:latin typeface="Ubuntu"/>
                <a:cs typeface="Ubuntu"/>
              </a:rPr>
              <a:t>Twoim</a:t>
            </a:r>
            <a:r>
              <a:rPr sz="2400" spc="-45" dirty="0">
                <a:latin typeface="Ubuntu"/>
                <a:cs typeface="Ubuntu"/>
              </a:rPr>
              <a:t> </a:t>
            </a:r>
            <a:r>
              <a:rPr lang="pl-PL" sz="2400" spc="-45" dirty="0">
                <a:latin typeface="Ubuntu"/>
                <a:cs typeface="Ubuntu"/>
              </a:rPr>
              <a:t>koncie, które prowadzi ZUS (</a:t>
            </a:r>
            <a:r>
              <a:rPr sz="2400" spc="-15" dirty="0" err="1">
                <a:latin typeface="Ubuntu"/>
                <a:cs typeface="Ubuntu"/>
              </a:rPr>
              <a:t>koncie</a:t>
            </a:r>
            <a:r>
              <a:rPr sz="2400" spc="-15" dirty="0">
                <a:latin typeface="Ubuntu"/>
                <a:cs typeface="Ubuntu"/>
              </a:rPr>
              <a:t> </a:t>
            </a:r>
            <a:r>
              <a:rPr sz="2400" spc="-5" dirty="0" err="1">
                <a:latin typeface="Ubuntu"/>
                <a:cs typeface="Ubuntu"/>
              </a:rPr>
              <a:t>ubezpieczonego</a:t>
            </a:r>
            <a:r>
              <a:rPr lang="pl-PL" sz="2400" spc="-5" dirty="0">
                <a:latin typeface="Ubuntu"/>
                <a:cs typeface="Ubuntu"/>
              </a:rPr>
              <a:t>),</a:t>
            </a:r>
            <a:r>
              <a:rPr sz="2400" spc="-5" dirty="0">
                <a:latin typeface="Ubuntu"/>
                <a:cs typeface="Ubuntu"/>
              </a:rPr>
              <a:t> </a:t>
            </a:r>
            <a:r>
              <a:rPr sz="2400" dirty="0">
                <a:latin typeface="Ubuntu"/>
                <a:cs typeface="Ubuntu"/>
              </a:rPr>
              <a:t>i ich</a:t>
            </a:r>
            <a:r>
              <a:rPr sz="2400" spc="-25" dirty="0">
                <a:latin typeface="Ubuntu"/>
                <a:cs typeface="Ubuntu"/>
              </a:rPr>
              <a:t> </a:t>
            </a:r>
            <a:r>
              <a:rPr sz="2400" dirty="0" err="1">
                <a:latin typeface="Ubuntu"/>
                <a:cs typeface="Ubuntu"/>
              </a:rPr>
              <a:t>waloryzacji</a:t>
            </a:r>
            <a:r>
              <a:rPr sz="2400" dirty="0">
                <a:latin typeface="Ubuntu"/>
                <a:cs typeface="Ubuntu"/>
              </a:rPr>
              <a:t>;</a:t>
            </a:r>
            <a:endParaRPr lang="pl-PL" sz="2400" dirty="0">
              <a:latin typeface="Ubuntu"/>
              <a:cs typeface="Ubuntu"/>
            </a:endParaRPr>
          </a:p>
          <a:p>
            <a:pPr marL="1188720" marR="5080">
              <a:lnSpc>
                <a:spcPct val="100000"/>
              </a:lnSpc>
              <a:spcBef>
                <a:spcPts val="570"/>
              </a:spcBef>
            </a:pPr>
            <a:r>
              <a:rPr lang="pl-PL" sz="2400" b="1" dirty="0">
                <a:solidFill>
                  <a:srgbClr val="A5C715"/>
                </a:solidFill>
                <a:latin typeface="Ubuntu"/>
                <a:cs typeface="Ubuntu"/>
              </a:rPr>
              <a:t>kapitału początkowego</a:t>
            </a:r>
            <a:r>
              <a:rPr lang="pl-PL" sz="2400" dirty="0">
                <a:latin typeface="Ubuntu"/>
                <a:cs typeface="Ubuntu"/>
              </a:rPr>
              <a:t>;</a:t>
            </a:r>
            <a:endParaRPr sz="2400" dirty="0">
              <a:latin typeface="Ubuntu"/>
              <a:cs typeface="Ubuntu"/>
            </a:endParaRPr>
          </a:p>
          <a:p>
            <a:pPr marL="1188720" marR="432434">
              <a:lnSpc>
                <a:spcPct val="100000"/>
              </a:lnSpc>
              <a:spcBef>
                <a:spcPts val="565"/>
              </a:spcBef>
            </a:pPr>
            <a:r>
              <a:rPr sz="2400" b="1" dirty="0">
                <a:solidFill>
                  <a:srgbClr val="A5C715"/>
                </a:solidFill>
                <a:latin typeface="Ubuntu"/>
                <a:cs typeface="Ubuntu"/>
              </a:rPr>
              <a:t>długości </a:t>
            </a:r>
            <a:r>
              <a:rPr sz="2400" b="1" spc="-5" dirty="0">
                <a:solidFill>
                  <a:srgbClr val="A5C715"/>
                </a:solidFill>
                <a:latin typeface="Ubuntu"/>
                <a:cs typeface="Ubuntu"/>
              </a:rPr>
              <a:t>średniego </a:t>
            </a:r>
            <a:r>
              <a:rPr sz="2400" b="1" spc="-10" dirty="0">
                <a:solidFill>
                  <a:srgbClr val="A5C715"/>
                </a:solidFill>
                <a:latin typeface="Ubuntu"/>
                <a:cs typeface="Ubuntu"/>
              </a:rPr>
              <a:t>dalszego  </a:t>
            </a:r>
            <a:r>
              <a:rPr sz="2400" b="1" spc="5" dirty="0">
                <a:solidFill>
                  <a:srgbClr val="A5C715"/>
                </a:solidFill>
                <a:latin typeface="Ubuntu"/>
                <a:cs typeface="Ubuntu"/>
              </a:rPr>
              <a:t>trwania </a:t>
            </a:r>
            <a:r>
              <a:rPr sz="2400" b="1" dirty="0">
                <a:solidFill>
                  <a:srgbClr val="A5C715"/>
                </a:solidFill>
                <a:latin typeface="Ubuntu"/>
                <a:cs typeface="Ubuntu"/>
              </a:rPr>
              <a:t>życia </a:t>
            </a:r>
            <a:r>
              <a:rPr sz="2400" dirty="0">
                <a:latin typeface="Ubuntu"/>
                <a:cs typeface="Ubuntu"/>
              </a:rPr>
              <a:t>ustalonej dla  wieku, w którym</a:t>
            </a:r>
            <a:r>
              <a:rPr sz="2400" spc="-75" dirty="0">
                <a:latin typeface="Ubuntu"/>
                <a:cs typeface="Ubuntu"/>
              </a:rPr>
              <a:t> </a:t>
            </a:r>
            <a:r>
              <a:rPr sz="2400" spc="-5" dirty="0">
                <a:latin typeface="Ubuntu"/>
                <a:cs typeface="Ubuntu"/>
              </a:rPr>
              <a:t>przechodzisz  </a:t>
            </a:r>
            <a:r>
              <a:rPr sz="2400" dirty="0">
                <a:latin typeface="Ubuntu"/>
                <a:cs typeface="Ubuntu"/>
              </a:rPr>
              <a:t>na</a:t>
            </a:r>
            <a:r>
              <a:rPr sz="2400" spc="-5" dirty="0">
                <a:latin typeface="Ubuntu"/>
                <a:cs typeface="Ubuntu"/>
              </a:rPr>
              <a:t> </a:t>
            </a:r>
            <a:r>
              <a:rPr sz="2400" spc="5" dirty="0">
                <a:latin typeface="Ubuntu"/>
                <a:cs typeface="Ubuntu"/>
              </a:rPr>
              <a:t>emeryturę.</a:t>
            </a:r>
            <a:endParaRPr sz="2400" dirty="0">
              <a:latin typeface="Ubuntu"/>
              <a:cs typeface="Ubuntu"/>
            </a:endParaRPr>
          </a:p>
        </p:txBody>
      </p:sp>
      <p:sp>
        <p:nvSpPr>
          <p:cNvPr id="13" name="object 13" descr="Rysunek. Para starszych osób idzie zadowolona przez park."/>
          <p:cNvSpPr/>
          <p:nvPr/>
        </p:nvSpPr>
        <p:spPr>
          <a:xfrm>
            <a:off x="6335483" y="2321991"/>
            <a:ext cx="3131997" cy="446004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0"/>
          <p:cNvSpPr/>
          <p:nvPr/>
        </p:nvSpPr>
        <p:spPr>
          <a:xfrm>
            <a:off x="900024" y="3692525"/>
            <a:ext cx="203593" cy="2388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" name="Obraz 1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300" y="277653"/>
            <a:ext cx="1806846" cy="2645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044077"/>
            <a:ext cx="540385" cy="5336540"/>
          </a:xfrm>
          <a:custGeom>
            <a:avLst/>
            <a:gdLst/>
            <a:ahLst/>
            <a:cxnLst/>
            <a:rect l="l" t="t" r="r" b="b"/>
            <a:pathLst>
              <a:path w="540385" h="5336540">
                <a:moveTo>
                  <a:pt x="0" y="5335917"/>
                </a:moveTo>
                <a:lnTo>
                  <a:pt x="540004" y="5335917"/>
                </a:lnTo>
                <a:lnTo>
                  <a:pt x="540004" y="0"/>
                </a:lnTo>
                <a:lnTo>
                  <a:pt x="0" y="0"/>
                </a:lnTo>
                <a:lnTo>
                  <a:pt x="0" y="5335917"/>
                </a:lnTo>
                <a:close/>
              </a:path>
            </a:pathLst>
          </a:custGeom>
          <a:solidFill>
            <a:srgbClr val="A5C7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0103388" y="2327295"/>
            <a:ext cx="215444" cy="698500"/>
          </a:xfrm>
          <a:prstGeom prst="rect">
            <a:avLst/>
          </a:prstGeom>
        </p:spPr>
        <p:txBody>
          <a:bodyPr vert="vert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Lekcja</a:t>
            </a:r>
            <a:r>
              <a:rPr sz="1400" spc="-6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3</a:t>
            </a:r>
            <a:endParaRPr sz="1400" dirty="0">
              <a:latin typeface="Ubuntu" panose="020B0504030602030204" pitchFamily="34" charset="0"/>
              <a:cs typeface="Ubuntu-Medium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28000" y="593496"/>
            <a:ext cx="8208000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dirty="0"/>
              <a:t>Każda składka to wyższa emerytura</a:t>
            </a:r>
            <a:endParaRPr spc="5" dirty="0">
              <a:latin typeface="Ubuntu" panose="020B0504030602030204" pitchFamily="34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87299" y="1963094"/>
            <a:ext cx="851408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Ubuntu"/>
                <a:cs typeface="Ubuntu"/>
              </a:rPr>
              <a:t>Im </a:t>
            </a:r>
            <a:r>
              <a:rPr sz="2400" spc="-10" dirty="0">
                <a:latin typeface="Ubuntu"/>
                <a:cs typeface="Ubuntu"/>
              </a:rPr>
              <a:t>dłużej </a:t>
            </a:r>
            <a:r>
              <a:rPr sz="2400" dirty="0">
                <a:latin typeface="Ubuntu"/>
                <a:cs typeface="Ubuntu"/>
              </a:rPr>
              <a:t>będziesz </a:t>
            </a:r>
            <a:r>
              <a:rPr sz="2400" spc="-10" dirty="0">
                <a:latin typeface="Ubuntu"/>
                <a:cs typeface="Ubuntu"/>
              </a:rPr>
              <a:t>pracować, </a:t>
            </a:r>
            <a:r>
              <a:rPr sz="2400" dirty="0">
                <a:latin typeface="Ubuntu"/>
                <a:cs typeface="Ubuntu"/>
              </a:rPr>
              <a:t>tym </a:t>
            </a:r>
            <a:r>
              <a:rPr sz="2400" spc="5" dirty="0">
                <a:latin typeface="Ubuntu"/>
                <a:cs typeface="Ubuntu"/>
              </a:rPr>
              <a:t>wyższą </a:t>
            </a:r>
            <a:r>
              <a:rPr sz="2400" dirty="0">
                <a:latin typeface="Ubuntu"/>
                <a:cs typeface="Ubuntu"/>
              </a:rPr>
              <a:t>dostaniesz  </a:t>
            </a:r>
            <a:r>
              <a:rPr sz="2400" spc="5" dirty="0">
                <a:latin typeface="Ubuntu"/>
                <a:cs typeface="Ubuntu"/>
              </a:rPr>
              <a:t>emeryturę </a:t>
            </a:r>
            <a:r>
              <a:rPr sz="2400" dirty="0">
                <a:latin typeface="Ubuntu"/>
                <a:cs typeface="Ubuntu"/>
              </a:rPr>
              <a:t>– </a:t>
            </a:r>
            <a:r>
              <a:rPr sz="2400" spc="-10" dirty="0">
                <a:latin typeface="Ubuntu"/>
                <a:cs typeface="Ubuntu"/>
              </a:rPr>
              <a:t>odłożysz </a:t>
            </a:r>
            <a:r>
              <a:rPr sz="2400" dirty="0">
                <a:latin typeface="Ubuntu"/>
                <a:cs typeface="Ubuntu"/>
              </a:rPr>
              <a:t>więcej składek, a średnie </a:t>
            </a:r>
            <a:r>
              <a:rPr sz="2400" spc="-10" dirty="0">
                <a:latin typeface="Ubuntu"/>
                <a:cs typeface="Ubuntu"/>
              </a:rPr>
              <a:t>dalsze</a:t>
            </a:r>
            <a:r>
              <a:rPr sz="2400" spc="-40" dirty="0">
                <a:latin typeface="Ubuntu"/>
                <a:cs typeface="Ubuntu"/>
              </a:rPr>
              <a:t> </a:t>
            </a:r>
            <a:r>
              <a:rPr sz="2400" spc="5" dirty="0">
                <a:latin typeface="Ubuntu"/>
                <a:cs typeface="Ubuntu"/>
              </a:rPr>
              <a:t>trwanie  </a:t>
            </a:r>
            <a:r>
              <a:rPr sz="2400" dirty="0">
                <a:latin typeface="Ubuntu"/>
                <a:cs typeface="Ubuntu"/>
              </a:rPr>
              <a:t>życia będzie</a:t>
            </a:r>
            <a:r>
              <a:rPr sz="2400" spc="-5" dirty="0">
                <a:latin typeface="Ubuntu"/>
                <a:cs typeface="Ubuntu"/>
              </a:rPr>
              <a:t> </a:t>
            </a:r>
            <a:r>
              <a:rPr sz="2400" spc="-10" dirty="0">
                <a:latin typeface="Ubuntu"/>
                <a:cs typeface="Ubuntu"/>
              </a:rPr>
              <a:t>krótsze.</a:t>
            </a:r>
            <a:endParaRPr sz="2400">
              <a:latin typeface="Ubuntu"/>
              <a:cs typeface="Ubuntu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0894" y="2061946"/>
            <a:ext cx="45847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12</a:t>
            </a:r>
            <a:endParaRPr sz="3000" dirty="0">
              <a:latin typeface="Ubuntu" panose="020B0504030602030204" pitchFamily="34" charset="0"/>
              <a:cs typeface="Ubuntu-Medium"/>
            </a:endParaRPr>
          </a:p>
        </p:txBody>
      </p:sp>
      <p:pic>
        <p:nvPicPr>
          <p:cNvPr id="13" name="Obraz 1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581" y="3616325"/>
            <a:ext cx="8344319" cy="3081260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300" y="277653"/>
            <a:ext cx="1806846" cy="2645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044077"/>
            <a:ext cx="540385" cy="5336540"/>
          </a:xfrm>
          <a:custGeom>
            <a:avLst/>
            <a:gdLst/>
            <a:ahLst/>
            <a:cxnLst/>
            <a:rect l="l" t="t" r="r" b="b"/>
            <a:pathLst>
              <a:path w="540385" h="5336540">
                <a:moveTo>
                  <a:pt x="0" y="5335917"/>
                </a:moveTo>
                <a:lnTo>
                  <a:pt x="540004" y="5335917"/>
                </a:lnTo>
                <a:lnTo>
                  <a:pt x="540004" y="0"/>
                </a:lnTo>
                <a:lnTo>
                  <a:pt x="0" y="0"/>
                </a:lnTo>
                <a:lnTo>
                  <a:pt x="0" y="5335917"/>
                </a:lnTo>
                <a:close/>
              </a:path>
            </a:pathLst>
          </a:custGeom>
          <a:solidFill>
            <a:srgbClr val="A5C7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0103388" y="2327295"/>
            <a:ext cx="215444" cy="698500"/>
          </a:xfrm>
          <a:prstGeom prst="rect">
            <a:avLst/>
          </a:prstGeom>
        </p:spPr>
        <p:txBody>
          <a:bodyPr vert="vert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Lekcja</a:t>
            </a:r>
            <a:r>
              <a:rPr sz="1400" spc="-6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3</a:t>
            </a:r>
            <a:endParaRPr sz="1400" dirty="0">
              <a:latin typeface="Ubuntu" panose="020B0504030602030204" pitchFamily="34" charset="0"/>
              <a:cs typeface="Ubuntu-Medium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28000" y="593496"/>
            <a:ext cx="782955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>
                <a:latin typeface="Ubuntu" panose="020B0504030602030204" pitchFamily="34" charset="0"/>
              </a:rPr>
              <a:t>Zmiany </a:t>
            </a:r>
            <a:r>
              <a:rPr dirty="0">
                <a:latin typeface="Ubuntu" panose="020B0504030602030204" pitchFamily="34" charset="0"/>
              </a:rPr>
              <a:t>dotyczące ludności</a:t>
            </a:r>
            <a:r>
              <a:rPr spc="-45" dirty="0">
                <a:latin typeface="Ubuntu" panose="020B0504030602030204" pitchFamily="34" charset="0"/>
              </a:rPr>
              <a:t> </a:t>
            </a:r>
            <a:r>
              <a:rPr spc="-15" dirty="0">
                <a:latin typeface="Ubuntu" panose="020B0504030602030204" pitchFamily="34" charset="0"/>
              </a:rPr>
              <a:t>Polski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0894" y="2061946"/>
            <a:ext cx="45847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13</a:t>
            </a:r>
            <a:endParaRPr sz="3000" dirty="0">
              <a:latin typeface="Ubuntu" panose="020B0504030602030204" pitchFamily="34" charset="0"/>
              <a:cs typeface="Ubuntu-Medium"/>
            </a:endParaRPr>
          </a:p>
        </p:txBody>
      </p:sp>
      <p:pic>
        <p:nvPicPr>
          <p:cNvPr id="1026" name="Picture 2" descr="Wykres „Piramida wieku dla ludności Polski”. W 2019 roku było 6,9 mln osób (18,1% populacji) w wieku przedprodukcyjnym, 23 mln osób (60%) w wieku produkcyjnym i 8,4 mln osób (22%) w wieku poprodukcyjnym. W 2060 roku ma być 5,8 mln osób (17,1%) w wieku przedprodukcyjnym, 16 mln osób (47,1%) w wieku produkcyjnym i 12,1 mln osób (35,8%) w wieku poprodukcyjnym.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673" y="1558925"/>
            <a:ext cx="9258054" cy="56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300" y="277653"/>
            <a:ext cx="1806846" cy="2645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044077"/>
            <a:ext cx="540385" cy="5336540"/>
          </a:xfrm>
          <a:custGeom>
            <a:avLst/>
            <a:gdLst/>
            <a:ahLst/>
            <a:cxnLst/>
            <a:rect l="l" t="t" r="r" b="b"/>
            <a:pathLst>
              <a:path w="540385" h="5336540">
                <a:moveTo>
                  <a:pt x="0" y="5335917"/>
                </a:moveTo>
                <a:lnTo>
                  <a:pt x="540004" y="5335917"/>
                </a:lnTo>
                <a:lnTo>
                  <a:pt x="540004" y="0"/>
                </a:lnTo>
                <a:lnTo>
                  <a:pt x="0" y="0"/>
                </a:lnTo>
                <a:lnTo>
                  <a:pt x="0" y="5335917"/>
                </a:lnTo>
                <a:close/>
              </a:path>
            </a:pathLst>
          </a:custGeom>
          <a:solidFill>
            <a:srgbClr val="A5C7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0103388" y="2327295"/>
            <a:ext cx="215444" cy="698500"/>
          </a:xfrm>
          <a:prstGeom prst="rect">
            <a:avLst/>
          </a:prstGeom>
        </p:spPr>
        <p:txBody>
          <a:bodyPr vert="vert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Lekcja</a:t>
            </a:r>
            <a:r>
              <a:rPr sz="1400" spc="-6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3</a:t>
            </a:r>
            <a:endParaRPr sz="1400" dirty="0">
              <a:latin typeface="Ubuntu" panose="020B0504030602030204" pitchFamily="34" charset="0"/>
              <a:cs typeface="Ubuntu-Medium"/>
            </a:endParaRPr>
          </a:p>
        </p:txBody>
      </p:sp>
      <p:sp>
        <p:nvSpPr>
          <p:cNvPr id="9" name="object 9" descr="Rysunek. Mężczyzna z wędką w ręce."/>
          <p:cNvSpPr/>
          <p:nvPr/>
        </p:nvSpPr>
        <p:spPr>
          <a:xfrm>
            <a:off x="5959066" y="1383431"/>
            <a:ext cx="3535315" cy="54926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40894" y="2061946"/>
            <a:ext cx="5636006" cy="365228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14</a:t>
            </a:r>
            <a:endParaRPr sz="3000" dirty="0">
              <a:latin typeface="Ubuntu" panose="020B0504030602030204" pitchFamily="34" charset="0"/>
              <a:cs typeface="Ubuntu-Medium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800" dirty="0">
              <a:latin typeface="Times New Roman"/>
              <a:cs typeface="Times New Roman"/>
            </a:endParaRPr>
          </a:p>
          <a:p>
            <a:pPr marL="858519">
              <a:lnSpc>
                <a:spcPct val="100000"/>
              </a:lnSpc>
            </a:pPr>
            <a:r>
              <a:rPr sz="2400" b="1" spc="-15" dirty="0">
                <a:solidFill>
                  <a:srgbClr val="A5C715"/>
                </a:solidFill>
                <a:latin typeface="Ubuntu"/>
                <a:cs typeface="Ubuntu"/>
              </a:rPr>
              <a:t>Kobiety </a:t>
            </a:r>
            <a:r>
              <a:rPr sz="2400" dirty="0">
                <a:latin typeface="Ubuntu"/>
                <a:cs typeface="Ubuntu"/>
              </a:rPr>
              <a:t>mogą</a:t>
            </a:r>
            <a:r>
              <a:rPr sz="2400" spc="5" dirty="0">
                <a:latin typeface="Ubuntu"/>
                <a:cs typeface="Ubuntu"/>
              </a:rPr>
              <a:t> </a:t>
            </a:r>
            <a:r>
              <a:rPr sz="2400" spc="-10" dirty="0">
                <a:latin typeface="Ubuntu"/>
                <a:cs typeface="Ubuntu"/>
              </a:rPr>
              <a:t>przejść</a:t>
            </a:r>
            <a:endParaRPr sz="2400" dirty="0">
              <a:latin typeface="Ubuntu"/>
              <a:cs typeface="Ubuntu"/>
            </a:endParaRPr>
          </a:p>
          <a:p>
            <a:pPr marL="858519">
              <a:lnSpc>
                <a:spcPct val="100000"/>
              </a:lnSpc>
            </a:pPr>
            <a:r>
              <a:rPr sz="2400" dirty="0">
                <a:latin typeface="Ubuntu"/>
                <a:cs typeface="Ubuntu"/>
              </a:rPr>
              <a:t>na </a:t>
            </a:r>
            <a:r>
              <a:rPr sz="2400" spc="5" dirty="0">
                <a:latin typeface="Ubuntu"/>
                <a:cs typeface="Ubuntu"/>
              </a:rPr>
              <a:t>emeryturę, </a:t>
            </a:r>
            <a:r>
              <a:rPr sz="2400" dirty="0" err="1">
                <a:latin typeface="Ubuntu"/>
                <a:cs typeface="Ubuntu"/>
              </a:rPr>
              <a:t>gdy</a:t>
            </a:r>
            <a:r>
              <a:rPr sz="2400" spc="-30" dirty="0">
                <a:latin typeface="Ubuntu"/>
                <a:cs typeface="Ubuntu"/>
              </a:rPr>
              <a:t> </a:t>
            </a:r>
            <a:r>
              <a:rPr lang="pl-PL" sz="2400" spc="-10" dirty="0">
                <a:latin typeface="Ubuntu"/>
                <a:cs typeface="Ubuntu"/>
              </a:rPr>
              <a:t>s</a:t>
            </a:r>
            <a:r>
              <a:rPr sz="2400" spc="-10" dirty="0" err="1">
                <a:latin typeface="Ubuntu"/>
                <a:cs typeface="Ubuntu"/>
              </a:rPr>
              <a:t>kończą</a:t>
            </a:r>
            <a:endParaRPr sz="2400" dirty="0">
              <a:latin typeface="Ubuntu"/>
              <a:cs typeface="Ubuntu"/>
            </a:endParaRPr>
          </a:p>
          <a:p>
            <a:pPr marL="858519">
              <a:lnSpc>
                <a:spcPct val="100000"/>
              </a:lnSpc>
            </a:pPr>
            <a:r>
              <a:rPr sz="2400" b="1" dirty="0">
                <a:solidFill>
                  <a:srgbClr val="A5C715"/>
                </a:solidFill>
                <a:latin typeface="Ubuntu"/>
                <a:cs typeface="Ubuntu"/>
              </a:rPr>
              <a:t>60 </a:t>
            </a:r>
            <a:r>
              <a:rPr sz="2400" b="1" spc="5" dirty="0">
                <a:solidFill>
                  <a:srgbClr val="A5C715"/>
                </a:solidFill>
                <a:latin typeface="Ubuntu"/>
                <a:cs typeface="Ubuntu"/>
              </a:rPr>
              <a:t>lat</a:t>
            </a:r>
            <a:r>
              <a:rPr sz="2400" spc="5" dirty="0">
                <a:latin typeface="Ubuntu"/>
                <a:cs typeface="Ubuntu"/>
              </a:rPr>
              <a:t>, </a:t>
            </a:r>
            <a:r>
              <a:rPr sz="2400" dirty="0">
                <a:latin typeface="Ubuntu"/>
                <a:cs typeface="Ubuntu"/>
              </a:rPr>
              <a:t>a </a:t>
            </a:r>
            <a:r>
              <a:rPr sz="2400" b="1" dirty="0">
                <a:solidFill>
                  <a:srgbClr val="A5C715"/>
                </a:solidFill>
                <a:latin typeface="Ubuntu"/>
                <a:cs typeface="Ubuntu"/>
              </a:rPr>
              <a:t>mężczyźni – 65</a:t>
            </a:r>
            <a:r>
              <a:rPr sz="2400" b="1" spc="-30" dirty="0">
                <a:solidFill>
                  <a:srgbClr val="A5C715"/>
                </a:solidFill>
                <a:latin typeface="Ubuntu"/>
                <a:cs typeface="Ubuntu"/>
              </a:rPr>
              <a:t> </a:t>
            </a:r>
            <a:r>
              <a:rPr sz="2400" b="1" spc="5" dirty="0">
                <a:solidFill>
                  <a:srgbClr val="A5C715"/>
                </a:solidFill>
                <a:latin typeface="Ubuntu"/>
                <a:cs typeface="Ubuntu"/>
              </a:rPr>
              <a:t>lat</a:t>
            </a:r>
            <a:r>
              <a:rPr sz="2400" spc="5" dirty="0">
                <a:latin typeface="Ubuntu"/>
                <a:cs typeface="Ubuntu"/>
              </a:rPr>
              <a:t>.</a:t>
            </a:r>
            <a:endParaRPr sz="2400" dirty="0">
              <a:latin typeface="Ubuntu"/>
              <a:cs typeface="Ubuntu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450" dirty="0">
              <a:latin typeface="Times New Roman"/>
              <a:cs typeface="Times New Roman"/>
            </a:endParaRPr>
          </a:p>
          <a:p>
            <a:pPr marL="858519" marR="5080">
              <a:lnSpc>
                <a:spcPct val="100000"/>
              </a:lnSpc>
            </a:pPr>
            <a:r>
              <a:rPr sz="2400" spc="-20" dirty="0">
                <a:latin typeface="Ubuntu"/>
                <a:cs typeface="Ubuntu"/>
              </a:rPr>
              <a:t>Możesz </a:t>
            </a:r>
            <a:r>
              <a:rPr sz="2400" spc="5" dirty="0">
                <a:latin typeface="Ubuntu"/>
                <a:cs typeface="Ubuntu"/>
              </a:rPr>
              <a:t>wystąpić </a:t>
            </a:r>
            <a:r>
              <a:rPr sz="2400" dirty="0">
                <a:latin typeface="Ubuntu"/>
                <a:cs typeface="Ubuntu"/>
              </a:rPr>
              <a:t>o </a:t>
            </a:r>
            <a:r>
              <a:rPr sz="2400" spc="5" dirty="0" err="1">
                <a:latin typeface="Ubuntu"/>
                <a:cs typeface="Ubuntu"/>
              </a:rPr>
              <a:t>emeryturę</a:t>
            </a:r>
            <a:r>
              <a:rPr sz="2400" spc="5" dirty="0">
                <a:latin typeface="Ubuntu"/>
                <a:cs typeface="Ubuntu"/>
              </a:rPr>
              <a:t>  </a:t>
            </a:r>
            <a:r>
              <a:rPr lang="pl-PL" sz="2400" spc="5" dirty="0" smtClean="0">
                <a:latin typeface="Ubuntu"/>
                <a:cs typeface="Ubuntu"/>
              </a:rPr>
              <a:t/>
            </a:r>
            <a:br>
              <a:rPr lang="pl-PL" sz="2400" spc="5" dirty="0" smtClean="0">
                <a:latin typeface="Ubuntu"/>
                <a:cs typeface="Ubuntu"/>
              </a:rPr>
            </a:br>
            <a:r>
              <a:rPr lang="pl-PL" sz="2400" dirty="0" smtClean="0">
                <a:latin typeface="Ubuntu"/>
                <a:cs typeface="Ubuntu"/>
              </a:rPr>
              <a:t>od </a:t>
            </a:r>
            <a:r>
              <a:rPr lang="pl-PL" sz="2400" dirty="0">
                <a:latin typeface="Ubuntu"/>
                <a:cs typeface="Ubuntu"/>
              </a:rPr>
              <a:t>razu</a:t>
            </a:r>
            <a:r>
              <a:rPr sz="2400" dirty="0" smtClean="0">
                <a:latin typeface="Ubuntu"/>
                <a:cs typeface="Ubuntu"/>
              </a:rPr>
              <a:t> </a:t>
            </a:r>
            <a:r>
              <a:rPr sz="2400" dirty="0" err="1">
                <a:latin typeface="Ubuntu"/>
                <a:cs typeface="Ubuntu"/>
              </a:rPr>
              <a:t>po</a:t>
            </a:r>
            <a:r>
              <a:rPr sz="2400" dirty="0">
                <a:latin typeface="Ubuntu"/>
                <a:cs typeface="Ubuntu"/>
              </a:rPr>
              <a:t> </a:t>
            </a:r>
            <a:r>
              <a:rPr lang="pl-PL" sz="2400" spc="-15" dirty="0">
                <a:latin typeface="Ubuntu"/>
                <a:cs typeface="Ubuntu"/>
              </a:rPr>
              <a:t>osiągnięciu </a:t>
            </a:r>
            <a:r>
              <a:rPr sz="2400" spc="-10" dirty="0" err="1">
                <a:latin typeface="Ubuntu"/>
                <a:cs typeface="Ubuntu"/>
              </a:rPr>
              <a:t>tego</a:t>
            </a:r>
            <a:r>
              <a:rPr sz="2400" spc="-40" dirty="0">
                <a:latin typeface="Ubuntu"/>
                <a:cs typeface="Ubuntu"/>
              </a:rPr>
              <a:t> </a:t>
            </a:r>
            <a:r>
              <a:rPr sz="2400" dirty="0" err="1" smtClean="0">
                <a:latin typeface="Ubuntu"/>
                <a:cs typeface="Ubuntu"/>
              </a:rPr>
              <a:t>wieku</a:t>
            </a:r>
            <a:r>
              <a:rPr lang="pl-PL" sz="2400" dirty="0" smtClean="0">
                <a:latin typeface="Ubuntu"/>
                <a:cs typeface="Ubuntu"/>
              </a:rPr>
              <a:t> </a:t>
            </a:r>
            <a:r>
              <a:rPr sz="2400" dirty="0" smtClean="0">
                <a:latin typeface="Ubuntu"/>
                <a:cs typeface="Ubuntu"/>
              </a:rPr>
              <a:t>– </a:t>
            </a:r>
            <a:r>
              <a:rPr sz="2400" spc="-20" dirty="0">
                <a:latin typeface="Ubuntu"/>
                <a:cs typeface="Ubuntu"/>
              </a:rPr>
              <a:t>to </a:t>
            </a:r>
            <a:r>
              <a:rPr sz="2400" spc="-10" dirty="0">
                <a:latin typeface="Ubuntu"/>
                <a:cs typeface="Ubuntu"/>
              </a:rPr>
              <a:t>prawo, </a:t>
            </a:r>
            <a:r>
              <a:rPr sz="2400" dirty="0">
                <a:latin typeface="Ubuntu"/>
                <a:cs typeface="Ubuntu"/>
              </a:rPr>
              <a:t>a nie</a:t>
            </a:r>
            <a:r>
              <a:rPr sz="2400" spc="-5" dirty="0">
                <a:latin typeface="Ubuntu"/>
                <a:cs typeface="Ubuntu"/>
              </a:rPr>
              <a:t> </a:t>
            </a:r>
            <a:r>
              <a:rPr sz="2400" spc="-10" dirty="0">
                <a:latin typeface="Ubuntu"/>
                <a:cs typeface="Ubuntu"/>
              </a:rPr>
              <a:t>obowiązek.</a:t>
            </a:r>
            <a:endParaRPr sz="2400" dirty="0">
              <a:latin typeface="Ubuntu"/>
              <a:cs typeface="Ubuntu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828000" y="593496"/>
            <a:ext cx="617220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latin typeface="Ubuntu" panose="020B0504030602030204" pitchFamily="34" charset="0"/>
              </a:rPr>
              <a:t>Wiek emerytalny w</a:t>
            </a:r>
            <a:r>
              <a:rPr spc="-80" dirty="0">
                <a:latin typeface="Ubuntu" panose="020B0504030602030204" pitchFamily="34" charset="0"/>
              </a:rPr>
              <a:t> </a:t>
            </a:r>
            <a:r>
              <a:rPr spc="-15" dirty="0">
                <a:latin typeface="Ubuntu" panose="020B0504030602030204" pitchFamily="34" charset="0"/>
              </a:rPr>
              <a:t>Polsce</a:t>
            </a:r>
          </a:p>
        </p:txBody>
      </p:sp>
      <p:pic>
        <p:nvPicPr>
          <p:cNvPr id="13" name="Obraz 1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300" y="277653"/>
            <a:ext cx="1806846" cy="2645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044077"/>
            <a:ext cx="540385" cy="5336540"/>
          </a:xfrm>
          <a:custGeom>
            <a:avLst/>
            <a:gdLst/>
            <a:ahLst/>
            <a:cxnLst/>
            <a:rect l="l" t="t" r="r" b="b"/>
            <a:pathLst>
              <a:path w="540385" h="5336540">
                <a:moveTo>
                  <a:pt x="0" y="5335917"/>
                </a:moveTo>
                <a:lnTo>
                  <a:pt x="540004" y="5335917"/>
                </a:lnTo>
                <a:lnTo>
                  <a:pt x="540004" y="0"/>
                </a:lnTo>
                <a:lnTo>
                  <a:pt x="0" y="0"/>
                </a:lnTo>
                <a:lnTo>
                  <a:pt x="0" y="5335917"/>
                </a:lnTo>
                <a:close/>
              </a:path>
            </a:pathLst>
          </a:custGeom>
          <a:solidFill>
            <a:srgbClr val="A5C7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0103388" y="2327295"/>
            <a:ext cx="215444" cy="698500"/>
          </a:xfrm>
          <a:prstGeom prst="rect">
            <a:avLst/>
          </a:prstGeom>
        </p:spPr>
        <p:txBody>
          <a:bodyPr vert="vert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Lekcja</a:t>
            </a:r>
            <a:r>
              <a:rPr sz="1400" spc="-6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3</a:t>
            </a:r>
            <a:endParaRPr sz="1400" dirty="0">
              <a:latin typeface="Ubuntu" panose="020B0504030602030204" pitchFamily="34" charset="0"/>
              <a:cs typeface="Ubuntu-Medium"/>
            </a:endParaRPr>
          </a:p>
        </p:txBody>
      </p:sp>
      <p:sp>
        <p:nvSpPr>
          <p:cNvPr id="9" name="object 9" descr="Rysunek. Mężczyzna z koalą na rękach, kobieta z piłką do nogi ubrana w koszulkę z flagą Wielkiej Brytanii, mężczyzna jedzący pizzę."/>
          <p:cNvSpPr/>
          <p:nvPr/>
        </p:nvSpPr>
        <p:spPr>
          <a:xfrm>
            <a:off x="5600700" y="2428644"/>
            <a:ext cx="3886252" cy="25592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181101" y="3241452"/>
            <a:ext cx="1600199" cy="6796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840"/>
              </a:lnSpc>
              <a:spcBef>
                <a:spcPts val="100"/>
              </a:spcBef>
            </a:pPr>
            <a:r>
              <a:rPr lang="pl-PL" sz="2400" b="1" spc="-15" dirty="0" smtClean="0">
                <a:solidFill>
                  <a:srgbClr val="A5C715"/>
                </a:solidFill>
                <a:latin typeface="Ubuntu"/>
                <a:cs typeface="Ubuntu"/>
              </a:rPr>
              <a:t>Australia</a:t>
            </a:r>
            <a:endParaRPr sz="2400" dirty="0">
              <a:latin typeface="Ubuntu"/>
              <a:cs typeface="Ubuntu"/>
            </a:endParaRPr>
          </a:p>
          <a:p>
            <a:pPr algn="ctr"/>
            <a:r>
              <a:rPr sz="2000" dirty="0">
                <a:latin typeface="Ubuntu"/>
                <a:cs typeface="Ubuntu"/>
              </a:rPr>
              <a:t>67</a:t>
            </a:r>
            <a:r>
              <a:rPr sz="2000" spc="-10" dirty="0">
                <a:latin typeface="Ubuntu"/>
                <a:cs typeface="Ubuntu"/>
              </a:rPr>
              <a:t> </a:t>
            </a:r>
            <a:r>
              <a:rPr sz="2000" dirty="0" err="1" smtClean="0">
                <a:latin typeface="Ubuntu"/>
                <a:cs typeface="Ubuntu"/>
              </a:rPr>
              <a:t>lat</a:t>
            </a:r>
            <a:endParaRPr lang="pl-PL" sz="2000" dirty="0" smtClean="0">
              <a:latin typeface="Ubuntu"/>
              <a:cs typeface="Ubuntu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828000" y="593496"/>
            <a:ext cx="8811300" cy="18594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>
                <a:latin typeface="Ubuntu" panose="020B0504030602030204" pitchFamily="34" charset="0"/>
              </a:rPr>
              <a:t>Wiek</a:t>
            </a:r>
            <a:r>
              <a:rPr spc="-95" dirty="0">
                <a:latin typeface="Ubuntu" panose="020B0504030602030204" pitchFamily="34" charset="0"/>
              </a:rPr>
              <a:t> </a:t>
            </a:r>
            <a:r>
              <a:rPr dirty="0" err="1">
                <a:latin typeface="Ubuntu" panose="020B0504030602030204" pitchFamily="34" charset="0"/>
              </a:rPr>
              <a:t>emerytalny</a:t>
            </a:r>
            <a:r>
              <a:rPr dirty="0">
                <a:latin typeface="Ubuntu" panose="020B0504030602030204" pitchFamily="34" charset="0"/>
              </a:rPr>
              <a:t> </a:t>
            </a:r>
            <a:r>
              <a:rPr dirty="0" err="1" smtClean="0">
                <a:latin typeface="Ubuntu" panose="020B0504030602030204" pitchFamily="34" charset="0"/>
              </a:rPr>
              <a:t>na</a:t>
            </a:r>
            <a:r>
              <a:rPr spc="-10" dirty="0" smtClean="0">
                <a:latin typeface="Ubuntu" panose="020B0504030602030204" pitchFamily="34" charset="0"/>
              </a:rPr>
              <a:t> </a:t>
            </a:r>
            <a:r>
              <a:rPr dirty="0" err="1" smtClean="0">
                <a:latin typeface="Ubuntu" panose="020B0504030602030204" pitchFamily="34" charset="0"/>
              </a:rPr>
              <a:t>świecie</a:t>
            </a:r>
            <a:r>
              <a:rPr lang="pl-PL" dirty="0"/>
              <a:t/>
            </a:r>
            <a:br>
              <a:rPr lang="pl-PL" dirty="0"/>
            </a:br>
            <a:r>
              <a:rPr lang="pl-PL" sz="2000" dirty="0">
                <a:solidFill>
                  <a:schemeClr val="tx1"/>
                </a:solidFill>
              </a:rPr>
              <a:t>Wiele krajów podwyższa obecnie wiek emerytalny. Proces ten jest zwykle rozciągnięty w czasie, tzn. wiek emerytalny rośnie w różnym tempie dla różnych roczników. W większości krajów wiek emerytalny kobiet i mężczyzn jest jednakowy. </a:t>
            </a:r>
            <a:endParaRPr dirty="0">
              <a:latin typeface="Ubuntu" panose="020B0504030602030204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0894" y="2061946"/>
            <a:ext cx="45847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15</a:t>
            </a:r>
            <a:endParaRPr sz="3000" dirty="0">
              <a:latin typeface="Ubuntu" panose="020B0504030602030204" pitchFamily="34" charset="0"/>
              <a:cs typeface="Ubuntu-Medium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924300" y="5137522"/>
            <a:ext cx="2590800" cy="16030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840"/>
              </a:lnSpc>
              <a:spcBef>
                <a:spcPts val="100"/>
              </a:spcBef>
            </a:pPr>
            <a:r>
              <a:rPr sz="2400" b="1" spc="-5" dirty="0">
                <a:solidFill>
                  <a:srgbClr val="A5C715"/>
                </a:solidFill>
                <a:latin typeface="Ubuntu"/>
                <a:cs typeface="Ubuntu"/>
              </a:rPr>
              <a:t>Wielka</a:t>
            </a:r>
            <a:r>
              <a:rPr sz="2400" b="1" spc="-65" dirty="0">
                <a:solidFill>
                  <a:srgbClr val="A5C715"/>
                </a:solidFill>
                <a:latin typeface="Ubuntu"/>
                <a:cs typeface="Ubuntu"/>
              </a:rPr>
              <a:t> </a:t>
            </a:r>
            <a:r>
              <a:rPr sz="2400" b="1" dirty="0">
                <a:solidFill>
                  <a:srgbClr val="A5C715"/>
                </a:solidFill>
                <a:latin typeface="Ubuntu"/>
                <a:cs typeface="Ubuntu"/>
              </a:rPr>
              <a:t>Brytania</a:t>
            </a:r>
            <a:endParaRPr sz="2400" dirty="0">
              <a:latin typeface="Ubuntu"/>
              <a:cs typeface="Ubuntu"/>
            </a:endParaRPr>
          </a:p>
          <a:p>
            <a:pPr algn="ctr">
              <a:lnSpc>
                <a:spcPct val="100000"/>
              </a:lnSpc>
            </a:pPr>
            <a:r>
              <a:rPr lang="pl-PL" sz="2000" dirty="0">
                <a:latin typeface="Ubuntu"/>
                <a:cs typeface="Ubuntu"/>
              </a:rPr>
              <a:t>66 lat</a:t>
            </a:r>
          </a:p>
          <a:p>
            <a:pPr algn="ctr">
              <a:lnSpc>
                <a:spcPct val="100000"/>
              </a:lnSpc>
            </a:pPr>
            <a:r>
              <a:rPr lang="pl-PL" sz="2000" dirty="0">
                <a:latin typeface="Ubuntu"/>
                <a:cs typeface="Ubuntu"/>
              </a:rPr>
              <a:t>(dla osób urodzonych w 1960 r. i później – </a:t>
            </a:r>
            <a:r>
              <a:rPr lang="pl-PL" sz="2000" dirty="0" smtClean="0">
                <a:latin typeface="Ubuntu"/>
                <a:cs typeface="Ubuntu"/>
              </a:rPr>
              <a:t/>
            </a:r>
            <a:br>
              <a:rPr lang="pl-PL" sz="2000" dirty="0" smtClean="0">
                <a:latin typeface="Ubuntu"/>
                <a:cs typeface="Ubuntu"/>
              </a:rPr>
            </a:br>
            <a:r>
              <a:rPr lang="pl-PL" sz="2000" dirty="0" smtClean="0">
                <a:latin typeface="Ubuntu"/>
                <a:cs typeface="Ubuntu"/>
              </a:rPr>
              <a:t>67 </a:t>
            </a:r>
            <a:r>
              <a:rPr lang="pl-PL" sz="2000" dirty="0">
                <a:latin typeface="Ubuntu"/>
                <a:cs typeface="Ubuntu"/>
              </a:rPr>
              <a:t>lat</a:t>
            </a:r>
            <a:r>
              <a:rPr lang="pl-PL" sz="2000" dirty="0" smtClean="0">
                <a:latin typeface="Ubuntu"/>
                <a:cs typeface="Ubuntu"/>
              </a:rPr>
              <a:t>)</a:t>
            </a:r>
            <a:endParaRPr lang="pl-PL" sz="2000" dirty="0">
              <a:latin typeface="Ubuntu"/>
              <a:cs typeface="Ubuntu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877102" y="5109033"/>
            <a:ext cx="2590800" cy="16030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655" algn="ctr">
              <a:lnSpc>
                <a:spcPts val="2840"/>
              </a:lnSpc>
              <a:spcBef>
                <a:spcPts val="100"/>
              </a:spcBef>
            </a:pPr>
            <a:r>
              <a:rPr lang="pl-PL" sz="2400" b="1" spc="-5" dirty="0" smtClean="0">
                <a:solidFill>
                  <a:srgbClr val="A5C715"/>
                </a:solidFill>
                <a:latin typeface="Ubuntu"/>
                <a:cs typeface="Ubuntu"/>
              </a:rPr>
              <a:t>Dania</a:t>
            </a:r>
            <a:endParaRPr sz="2400" dirty="0">
              <a:latin typeface="Ubuntu"/>
              <a:cs typeface="Ubuntu"/>
            </a:endParaRPr>
          </a:p>
          <a:p>
            <a:pPr marL="12700" algn="ctr">
              <a:lnSpc>
                <a:spcPts val="2360"/>
              </a:lnSpc>
            </a:pPr>
            <a:r>
              <a:rPr lang="pl-PL" sz="2000" dirty="0">
                <a:latin typeface="Ubuntu"/>
                <a:cs typeface="Ubuntu"/>
              </a:rPr>
              <a:t>67 lat</a:t>
            </a:r>
          </a:p>
          <a:p>
            <a:pPr marL="12700" algn="ctr">
              <a:lnSpc>
                <a:spcPts val="2360"/>
              </a:lnSpc>
            </a:pPr>
            <a:r>
              <a:rPr lang="pl-PL" sz="2000" dirty="0">
                <a:latin typeface="Ubuntu"/>
                <a:cs typeface="Ubuntu"/>
              </a:rPr>
              <a:t>(dla osób urodzonych w 1971 r. i później – 70 lat)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723900" y="5108153"/>
            <a:ext cx="2644596" cy="16030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840"/>
              </a:lnSpc>
              <a:spcBef>
                <a:spcPts val="100"/>
              </a:spcBef>
            </a:pPr>
            <a:r>
              <a:rPr sz="2400" b="1" dirty="0">
                <a:solidFill>
                  <a:srgbClr val="A5C715"/>
                </a:solidFill>
                <a:latin typeface="Ubuntu"/>
                <a:cs typeface="Ubuntu"/>
              </a:rPr>
              <a:t>Niemcy</a:t>
            </a:r>
            <a:endParaRPr sz="2400" dirty="0">
              <a:latin typeface="Ubuntu"/>
              <a:cs typeface="Ubuntu"/>
            </a:endParaRPr>
          </a:p>
          <a:p>
            <a:pPr algn="ctr">
              <a:lnSpc>
                <a:spcPts val="2360"/>
              </a:lnSpc>
            </a:pPr>
            <a:r>
              <a:rPr lang="pl-PL" sz="2000" dirty="0">
                <a:latin typeface="Ubuntu"/>
                <a:cs typeface="Ubuntu"/>
              </a:rPr>
              <a:t>66 lat  </a:t>
            </a:r>
          </a:p>
          <a:p>
            <a:pPr algn="ctr">
              <a:lnSpc>
                <a:spcPts val="2360"/>
              </a:lnSpc>
            </a:pPr>
            <a:r>
              <a:rPr lang="pl-PL" sz="2000" dirty="0">
                <a:latin typeface="Ubuntu"/>
                <a:cs typeface="Ubuntu"/>
              </a:rPr>
              <a:t>(dla osób urodzonych w  1964 r. i później – 67 lat)</a:t>
            </a:r>
          </a:p>
        </p:txBody>
      </p:sp>
      <p:pic>
        <p:nvPicPr>
          <p:cNvPr id="19" name="Obraz 1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300" y="277653"/>
            <a:ext cx="1806846" cy="264538"/>
          </a:xfrm>
          <a:prstGeom prst="rect">
            <a:avLst/>
          </a:prstGeom>
        </p:spPr>
      </p:pic>
      <p:sp>
        <p:nvSpPr>
          <p:cNvPr id="20" name="object 10"/>
          <p:cNvSpPr txBox="1"/>
          <p:nvPr/>
        </p:nvSpPr>
        <p:spPr>
          <a:xfrm>
            <a:off x="3390901" y="3241452"/>
            <a:ext cx="1600199" cy="6796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840"/>
              </a:lnSpc>
              <a:spcBef>
                <a:spcPts val="100"/>
              </a:spcBef>
            </a:pPr>
            <a:r>
              <a:rPr lang="pl-PL" sz="2400" b="1" spc="-15" dirty="0" smtClean="0">
                <a:solidFill>
                  <a:srgbClr val="A5C715"/>
                </a:solidFill>
                <a:latin typeface="Ubuntu"/>
                <a:cs typeface="Ubuntu"/>
              </a:rPr>
              <a:t>Włochy</a:t>
            </a:r>
            <a:endParaRPr sz="2400" dirty="0">
              <a:latin typeface="Ubuntu"/>
              <a:cs typeface="Ubuntu"/>
            </a:endParaRPr>
          </a:p>
          <a:p>
            <a:pPr algn="ctr"/>
            <a:r>
              <a:rPr sz="2000" dirty="0">
                <a:latin typeface="Ubuntu"/>
                <a:cs typeface="Ubuntu"/>
              </a:rPr>
              <a:t>67</a:t>
            </a:r>
            <a:r>
              <a:rPr sz="2000" spc="-10" dirty="0">
                <a:latin typeface="Ubuntu"/>
                <a:cs typeface="Ubuntu"/>
              </a:rPr>
              <a:t> </a:t>
            </a:r>
            <a:r>
              <a:rPr sz="2000" dirty="0" err="1" smtClean="0">
                <a:latin typeface="Ubuntu"/>
                <a:cs typeface="Ubuntu"/>
              </a:rPr>
              <a:t>lat</a:t>
            </a:r>
            <a:endParaRPr lang="pl-PL" sz="2000" dirty="0" smtClean="0">
              <a:latin typeface="Ubuntu"/>
              <a:cs typeface="Ubuntu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044077"/>
            <a:ext cx="540385" cy="5336540"/>
          </a:xfrm>
          <a:custGeom>
            <a:avLst/>
            <a:gdLst/>
            <a:ahLst/>
            <a:cxnLst/>
            <a:rect l="l" t="t" r="r" b="b"/>
            <a:pathLst>
              <a:path w="540385" h="5336540">
                <a:moveTo>
                  <a:pt x="0" y="5335917"/>
                </a:moveTo>
                <a:lnTo>
                  <a:pt x="540004" y="5335917"/>
                </a:lnTo>
                <a:lnTo>
                  <a:pt x="540004" y="0"/>
                </a:lnTo>
                <a:lnTo>
                  <a:pt x="0" y="0"/>
                </a:lnTo>
                <a:lnTo>
                  <a:pt x="0" y="5335917"/>
                </a:lnTo>
                <a:close/>
              </a:path>
            </a:pathLst>
          </a:custGeom>
          <a:solidFill>
            <a:srgbClr val="A5C7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0103388" y="2327295"/>
            <a:ext cx="215444" cy="698500"/>
          </a:xfrm>
          <a:prstGeom prst="rect">
            <a:avLst/>
          </a:prstGeom>
        </p:spPr>
        <p:txBody>
          <a:bodyPr vert="vert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Lekcja</a:t>
            </a:r>
            <a:r>
              <a:rPr sz="1400" spc="-6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3</a:t>
            </a:r>
            <a:endParaRPr sz="1400" dirty="0">
              <a:latin typeface="Ubuntu" panose="020B0504030602030204" pitchFamily="34" charset="0"/>
              <a:cs typeface="Ubuntu-Medium"/>
            </a:endParaRPr>
          </a:p>
        </p:txBody>
      </p:sp>
      <p:sp>
        <p:nvSpPr>
          <p:cNvPr id="9" name="object 9" descr="Rysunek. Zielony robot z wieloma rękami świeci latarką w oczy stojącemu przed nim chłopakowi."/>
          <p:cNvSpPr/>
          <p:nvPr/>
        </p:nvSpPr>
        <p:spPr>
          <a:xfrm>
            <a:off x="7886700" y="1113665"/>
            <a:ext cx="1744280" cy="16644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00005" y="2397125"/>
            <a:ext cx="203593" cy="2388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00005" y="3921125"/>
            <a:ext cx="203593" cy="2388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828000" y="576000"/>
            <a:ext cx="8714023" cy="6155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25" dirty="0">
                <a:latin typeface="Ubuntu" panose="020B0504030602030204" pitchFamily="34" charset="0"/>
              </a:rPr>
              <a:t>Możesz </a:t>
            </a:r>
            <a:r>
              <a:rPr spc="-5" dirty="0">
                <a:latin typeface="Ubuntu" panose="020B0504030602030204" pitchFamily="34" charset="0"/>
              </a:rPr>
              <a:t>sprawdzić</a:t>
            </a:r>
            <a:r>
              <a:rPr spc="-25" dirty="0">
                <a:latin typeface="Ubuntu" panose="020B0504030602030204" pitchFamily="34" charset="0"/>
              </a:rPr>
              <a:t> </a:t>
            </a:r>
            <a:r>
              <a:rPr spc="-20" dirty="0">
                <a:latin typeface="Ubuntu" panose="020B0504030602030204" pitchFamily="34" charset="0"/>
              </a:rPr>
              <a:t>prognozowaną  </a:t>
            </a:r>
            <a:r>
              <a:rPr spc="-10" dirty="0">
                <a:latin typeface="Ubuntu" panose="020B0504030602030204" pitchFamily="34" charset="0"/>
              </a:rPr>
              <a:t>wysokość swojej</a:t>
            </a:r>
            <a:r>
              <a:rPr dirty="0">
                <a:latin typeface="Ubuntu" panose="020B0504030602030204" pitchFamily="34" charset="0"/>
              </a:rPr>
              <a:t> </a:t>
            </a:r>
            <a:r>
              <a:rPr spc="15" dirty="0">
                <a:latin typeface="Ubuntu" panose="020B0504030602030204" pitchFamily="34" charset="0"/>
              </a:rPr>
              <a:t>emerytury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40894" y="1963616"/>
            <a:ext cx="9750806" cy="3390095"/>
          </a:xfrm>
          <a:prstGeom prst="rect">
            <a:avLst/>
          </a:prstGeom>
        </p:spPr>
        <p:txBody>
          <a:bodyPr vert="horz" wrap="square" lIns="0" tIns="1111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75"/>
              </a:spcBef>
            </a:pPr>
            <a:r>
              <a:rPr sz="3000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16</a:t>
            </a:r>
            <a:endParaRPr sz="3000" dirty="0">
              <a:latin typeface="Ubuntu" panose="020B0504030602030204" pitchFamily="34" charset="0"/>
              <a:cs typeface="Ubuntu-Medium"/>
            </a:endParaRPr>
          </a:p>
          <a:p>
            <a:pPr marL="1188720" marR="1414780" indent="-635">
              <a:lnSpc>
                <a:spcPts val="0"/>
              </a:lnSpc>
              <a:spcBef>
                <a:spcPts val="615"/>
              </a:spcBef>
            </a:pPr>
            <a:r>
              <a:rPr sz="2400" dirty="0">
                <a:latin typeface="Ubuntu"/>
                <a:cs typeface="Ubuntu"/>
              </a:rPr>
              <a:t>za </a:t>
            </a:r>
            <a:r>
              <a:rPr sz="2400" dirty="0" err="1">
                <a:latin typeface="Ubuntu"/>
                <a:cs typeface="Ubuntu"/>
              </a:rPr>
              <a:t>pomocą</a:t>
            </a:r>
            <a:r>
              <a:rPr sz="2400" spc="-80" dirty="0">
                <a:latin typeface="Ubuntu"/>
                <a:cs typeface="Ubuntu"/>
              </a:rPr>
              <a:t> </a:t>
            </a:r>
            <a:r>
              <a:rPr sz="2400" b="1" spc="-5" dirty="0" err="1">
                <a:solidFill>
                  <a:srgbClr val="A5C715"/>
                </a:solidFill>
                <a:latin typeface="Ubuntu"/>
                <a:cs typeface="Ubuntu"/>
              </a:rPr>
              <a:t>kalkulatora</a:t>
            </a:r>
            <a:r>
              <a:rPr sz="2400" b="1" spc="-5" dirty="0">
                <a:solidFill>
                  <a:srgbClr val="A5C715"/>
                </a:solidFill>
                <a:latin typeface="Ubuntu"/>
                <a:cs typeface="Ubuntu"/>
              </a:rPr>
              <a:t> </a:t>
            </a:r>
            <a:r>
              <a:rPr lang="pl-PL" sz="2400" b="1" spc="-5" dirty="0" smtClean="0">
                <a:solidFill>
                  <a:srgbClr val="A5C715"/>
                </a:solidFill>
                <a:latin typeface="Ubuntu"/>
                <a:cs typeface="Ubuntu"/>
              </a:rPr>
              <a:t>emerytalnego</a:t>
            </a:r>
            <a:r>
              <a:rPr lang="pl-PL" sz="2400" spc="-5" dirty="0" smtClean="0">
                <a:latin typeface="Ubuntu"/>
                <a:cs typeface="Ubuntu"/>
              </a:rPr>
              <a:t>:</a:t>
            </a:r>
          </a:p>
          <a:p>
            <a:pPr marL="1188720" marR="1414780" indent="-635">
              <a:lnSpc>
                <a:spcPct val="100000"/>
              </a:lnSpc>
              <a:spcBef>
                <a:spcPts val="615"/>
              </a:spcBef>
            </a:pPr>
            <a:r>
              <a:rPr lang="pl-PL" sz="2400" dirty="0">
                <a:latin typeface="Ubuntu"/>
                <a:cs typeface="Ubuntu"/>
              </a:rPr>
              <a:t>– </a:t>
            </a:r>
            <a:r>
              <a:rPr sz="2400" dirty="0" err="1" smtClean="0">
                <a:latin typeface="Ubuntu"/>
                <a:cs typeface="Ubuntu"/>
              </a:rPr>
              <a:t>na</a:t>
            </a:r>
            <a:r>
              <a:rPr sz="2400" dirty="0" smtClean="0">
                <a:latin typeface="Ubuntu"/>
                <a:cs typeface="Ubuntu"/>
              </a:rPr>
              <a:t> </a:t>
            </a:r>
            <a:r>
              <a:rPr sz="2400" dirty="0" err="1">
                <a:latin typeface="Ubuntu"/>
                <a:cs typeface="Ubuntu"/>
              </a:rPr>
              <a:t>Platformie</a:t>
            </a:r>
            <a:r>
              <a:rPr sz="2400" spc="-40" dirty="0">
                <a:latin typeface="Ubuntu"/>
                <a:cs typeface="Ubuntu"/>
              </a:rPr>
              <a:t> </a:t>
            </a:r>
            <a:r>
              <a:rPr sz="2400" dirty="0" err="1" smtClean="0">
                <a:latin typeface="Ubuntu"/>
                <a:cs typeface="Ubuntu"/>
              </a:rPr>
              <a:t>Usług</a:t>
            </a:r>
            <a:r>
              <a:rPr lang="pl-PL" sz="2400" dirty="0" smtClean="0">
                <a:latin typeface="Ubuntu"/>
                <a:cs typeface="Ubuntu"/>
              </a:rPr>
              <a:t> </a:t>
            </a:r>
            <a:r>
              <a:rPr sz="2400" spc="-10" dirty="0" err="1" smtClean="0">
                <a:latin typeface="Ubuntu"/>
                <a:cs typeface="Ubuntu"/>
              </a:rPr>
              <a:t>Elektronicznych</a:t>
            </a:r>
            <a:r>
              <a:rPr sz="2400" spc="-10" dirty="0" smtClean="0">
                <a:latin typeface="Ubuntu"/>
                <a:cs typeface="Ubuntu"/>
              </a:rPr>
              <a:t> </a:t>
            </a:r>
            <a:r>
              <a:rPr lang="pl-PL" sz="2400" spc="-10" dirty="0" smtClean="0">
                <a:latin typeface="Ubuntu"/>
                <a:cs typeface="Ubuntu"/>
              </a:rPr>
              <a:t>PUE/</a:t>
            </a:r>
            <a:r>
              <a:rPr lang="pl-PL" sz="2400" spc="-10" dirty="0" err="1" smtClean="0">
                <a:latin typeface="Ubuntu"/>
                <a:cs typeface="Ubuntu"/>
              </a:rPr>
              <a:t>eZUS</a:t>
            </a:r>
            <a:r>
              <a:rPr lang="pl-PL" sz="2400" spc="-10" dirty="0" smtClean="0">
                <a:latin typeface="Ubuntu"/>
                <a:cs typeface="Ubuntu"/>
              </a:rPr>
              <a:t>,</a:t>
            </a:r>
          </a:p>
          <a:p>
            <a:pPr marL="1188720">
              <a:lnSpc>
                <a:spcPct val="100000"/>
              </a:lnSpc>
            </a:pPr>
            <a:r>
              <a:rPr lang="pl-PL" sz="2400" dirty="0" smtClean="0">
                <a:latin typeface="Ubuntu"/>
                <a:cs typeface="Ubuntu"/>
              </a:rPr>
              <a:t>– </a:t>
            </a:r>
            <a:r>
              <a:rPr sz="2400" dirty="0" err="1" smtClean="0">
                <a:latin typeface="Ubuntu"/>
                <a:cs typeface="Ubuntu"/>
              </a:rPr>
              <a:t>na</a:t>
            </a:r>
            <a:r>
              <a:rPr lang="pl-PL" sz="2400" dirty="0" smtClean="0">
                <a:latin typeface="Ubuntu"/>
                <a:cs typeface="Ubuntu"/>
              </a:rPr>
              <a:t> www.zus.pl,</a:t>
            </a:r>
          </a:p>
          <a:p>
            <a:pPr marL="1188720">
              <a:lnSpc>
                <a:spcPct val="100000"/>
              </a:lnSpc>
            </a:pPr>
            <a:r>
              <a:rPr lang="pl-PL" sz="2400" dirty="0" smtClean="0">
                <a:latin typeface="Ubuntu"/>
                <a:cs typeface="Ubuntu"/>
              </a:rPr>
              <a:t>– w aplikacji </a:t>
            </a:r>
            <a:r>
              <a:rPr lang="pl-PL" sz="2400" dirty="0" err="1" smtClean="0">
                <a:latin typeface="Ubuntu"/>
                <a:cs typeface="Ubuntu"/>
              </a:rPr>
              <a:t>mZUS</a:t>
            </a:r>
            <a:r>
              <a:rPr lang="pl-PL" sz="2400" dirty="0" smtClean="0">
                <a:latin typeface="Ubuntu"/>
                <a:cs typeface="Ubuntu"/>
              </a:rPr>
              <a:t>,</a:t>
            </a:r>
            <a:endParaRPr sz="2400" dirty="0">
              <a:latin typeface="Ubuntu"/>
              <a:cs typeface="Ubuntu"/>
            </a:endParaRPr>
          </a:p>
          <a:p>
            <a:pPr marL="1188720">
              <a:lnSpc>
                <a:spcPct val="100000"/>
              </a:lnSpc>
              <a:spcBef>
                <a:spcPts val="570"/>
              </a:spcBef>
            </a:pPr>
            <a:r>
              <a:rPr sz="2400" dirty="0">
                <a:latin typeface="Ubuntu"/>
                <a:cs typeface="Ubuntu"/>
              </a:rPr>
              <a:t>u </a:t>
            </a:r>
            <a:r>
              <a:rPr sz="2400" b="1" spc="-5" dirty="0" err="1">
                <a:solidFill>
                  <a:srgbClr val="A5C715"/>
                </a:solidFill>
                <a:latin typeface="Ubuntu"/>
                <a:cs typeface="Ubuntu"/>
              </a:rPr>
              <a:t>doradcy</a:t>
            </a:r>
            <a:r>
              <a:rPr sz="2400" b="1" spc="-10" dirty="0">
                <a:solidFill>
                  <a:srgbClr val="A5C715"/>
                </a:solidFill>
                <a:latin typeface="Ubuntu"/>
                <a:cs typeface="Ubuntu"/>
              </a:rPr>
              <a:t> </a:t>
            </a:r>
            <a:r>
              <a:rPr sz="2400" b="1" dirty="0" err="1" smtClean="0">
                <a:solidFill>
                  <a:srgbClr val="A5C715"/>
                </a:solidFill>
                <a:latin typeface="Ubuntu"/>
                <a:cs typeface="Ubuntu"/>
              </a:rPr>
              <a:t>emerytalnego</a:t>
            </a:r>
            <a:r>
              <a:rPr lang="pl-PL" sz="2400" dirty="0" smtClean="0">
                <a:latin typeface="Ubuntu"/>
                <a:cs typeface="Ubuntu"/>
              </a:rPr>
              <a:t>:</a:t>
            </a:r>
            <a:endParaRPr sz="2400" dirty="0">
              <a:latin typeface="Ubuntu"/>
              <a:cs typeface="Ubuntu"/>
            </a:endParaRPr>
          </a:p>
          <a:p>
            <a:pPr marL="1188720">
              <a:lnSpc>
                <a:spcPct val="100000"/>
              </a:lnSpc>
            </a:pPr>
            <a:r>
              <a:rPr lang="pl-PL" sz="2400" dirty="0">
                <a:latin typeface="Ubuntu"/>
                <a:cs typeface="Ubuntu"/>
              </a:rPr>
              <a:t>– </a:t>
            </a:r>
            <a:r>
              <a:rPr sz="2400" dirty="0" smtClean="0">
                <a:latin typeface="Ubuntu"/>
                <a:cs typeface="Ubuntu"/>
              </a:rPr>
              <a:t>w </a:t>
            </a:r>
            <a:r>
              <a:rPr sz="2400" spc="-15" dirty="0" err="1">
                <a:latin typeface="Ubuntu"/>
                <a:cs typeface="Ubuntu"/>
              </a:rPr>
              <a:t>placówce</a:t>
            </a:r>
            <a:r>
              <a:rPr sz="2400" spc="-5" dirty="0">
                <a:latin typeface="Ubuntu"/>
                <a:cs typeface="Ubuntu"/>
              </a:rPr>
              <a:t> </a:t>
            </a:r>
            <a:r>
              <a:rPr sz="2400" spc="-10" dirty="0" smtClean="0">
                <a:latin typeface="Ubuntu"/>
                <a:cs typeface="Ubuntu"/>
              </a:rPr>
              <a:t>ZUS</a:t>
            </a:r>
            <a:r>
              <a:rPr lang="pl-PL" sz="2400" spc="-10" dirty="0" smtClean="0">
                <a:latin typeface="Ubuntu"/>
                <a:cs typeface="Ubuntu"/>
              </a:rPr>
              <a:t>,</a:t>
            </a:r>
          </a:p>
          <a:p>
            <a:pPr marL="1188720">
              <a:lnSpc>
                <a:spcPct val="100000"/>
              </a:lnSpc>
            </a:pPr>
            <a:r>
              <a:rPr lang="pl-PL" sz="2400" dirty="0" smtClean="0">
                <a:latin typeface="Ubuntu"/>
                <a:cs typeface="Ubuntu"/>
              </a:rPr>
              <a:t>– podczas e-wizyty,</a:t>
            </a:r>
          </a:p>
          <a:p>
            <a:pPr marL="1188720">
              <a:lnSpc>
                <a:spcPct val="100000"/>
              </a:lnSpc>
            </a:pPr>
            <a:r>
              <a:rPr lang="pl-PL" sz="2400" dirty="0" smtClean="0">
                <a:latin typeface="Ubuntu"/>
                <a:cs typeface="Ubuntu"/>
              </a:rPr>
              <a:t>– w czasie rozmowy z Centrum Kontaktu Klientów ZUS (CKK)</a:t>
            </a:r>
            <a:r>
              <a:rPr sz="2400" spc="-10" dirty="0" smtClean="0">
                <a:latin typeface="Ubuntu"/>
                <a:cs typeface="Ubuntu"/>
              </a:rPr>
              <a:t>.</a:t>
            </a:r>
            <a:endParaRPr sz="2400" dirty="0">
              <a:latin typeface="Ubuntu"/>
              <a:cs typeface="Ubuntu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99998" y="5629275"/>
            <a:ext cx="1134745" cy="144145"/>
          </a:xfrm>
          <a:custGeom>
            <a:avLst/>
            <a:gdLst/>
            <a:ahLst/>
            <a:cxnLst/>
            <a:rect l="l" t="t" r="r" b="b"/>
            <a:pathLst>
              <a:path w="1134745" h="144145">
                <a:moveTo>
                  <a:pt x="1134275" y="0"/>
                </a:moveTo>
                <a:lnTo>
                  <a:pt x="0" y="0"/>
                </a:lnTo>
                <a:lnTo>
                  <a:pt x="0" y="144005"/>
                </a:lnTo>
                <a:lnTo>
                  <a:pt x="1134275" y="144005"/>
                </a:lnTo>
                <a:lnTo>
                  <a:pt x="1134275" y="0"/>
                </a:lnTo>
                <a:close/>
              </a:path>
            </a:pathLst>
          </a:custGeom>
          <a:solidFill>
            <a:srgbClr val="A5C7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887299" y="5873775"/>
            <a:ext cx="733361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A5C715"/>
                </a:solidFill>
                <a:latin typeface="Ubuntu"/>
                <a:cs typeface="Ubuntu"/>
              </a:rPr>
              <a:t>Jeśli obliczysz </a:t>
            </a:r>
            <a:r>
              <a:rPr sz="2400" b="1" spc="-10" dirty="0">
                <a:solidFill>
                  <a:srgbClr val="A5C715"/>
                </a:solidFill>
                <a:latin typeface="Ubuntu"/>
                <a:cs typeface="Ubuntu"/>
              </a:rPr>
              <a:t>kwotę </a:t>
            </a:r>
            <a:r>
              <a:rPr sz="2400" b="1" spc="-15" dirty="0">
                <a:solidFill>
                  <a:srgbClr val="A5C715"/>
                </a:solidFill>
                <a:latin typeface="Ubuntu"/>
                <a:cs typeface="Ubuntu"/>
              </a:rPr>
              <a:t>prognozowanej </a:t>
            </a:r>
            <a:r>
              <a:rPr sz="2400" b="1" dirty="0">
                <a:solidFill>
                  <a:srgbClr val="A5C715"/>
                </a:solidFill>
                <a:latin typeface="Ubuntu"/>
                <a:cs typeface="Ubuntu"/>
              </a:rPr>
              <a:t>emerytury,  </a:t>
            </a:r>
            <a:r>
              <a:rPr sz="2400" b="1" spc="-5" dirty="0">
                <a:solidFill>
                  <a:srgbClr val="A5C715"/>
                </a:solidFill>
                <a:latin typeface="Ubuntu"/>
                <a:cs typeface="Ubuntu"/>
              </a:rPr>
              <a:t>będziesz </a:t>
            </a:r>
            <a:r>
              <a:rPr sz="2400" b="1" dirty="0">
                <a:solidFill>
                  <a:srgbClr val="A5C715"/>
                </a:solidFill>
                <a:latin typeface="Ubuntu"/>
                <a:cs typeface="Ubuntu"/>
              </a:rPr>
              <a:t>mógł wybrać najkorzystniejszy </a:t>
            </a:r>
            <a:r>
              <a:rPr sz="2400" b="1" spc="10" dirty="0">
                <a:solidFill>
                  <a:srgbClr val="A5C715"/>
                </a:solidFill>
                <a:latin typeface="Ubuntu"/>
                <a:cs typeface="Ubuntu"/>
              </a:rPr>
              <a:t>dla</a:t>
            </a:r>
            <a:r>
              <a:rPr sz="2400" b="1" spc="-50" dirty="0">
                <a:solidFill>
                  <a:srgbClr val="A5C715"/>
                </a:solidFill>
                <a:latin typeface="Ubuntu"/>
                <a:cs typeface="Ubuntu"/>
              </a:rPr>
              <a:t> </a:t>
            </a:r>
            <a:r>
              <a:rPr sz="2400" b="1" dirty="0">
                <a:solidFill>
                  <a:srgbClr val="A5C715"/>
                </a:solidFill>
                <a:latin typeface="Ubuntu"/>
                <a:cs typeface="Ubuntu"/>
              </a:rPr>
              <a:t>Ciebie  moment </a:t>
            </a:r>
            <a:r>
              <a:rPr sz="2400" b="1" spc="-20" dirty="0">
                <a:solidFill>
                  <a:srgbClr val="A5C715"/>
                </a:solidFill>
                <a:latin typeface="Ubuntu"/>
                <a:cs typeface="Ubuntu"/>
              </a:rPr>
              <a:t>zakończenia </a:t>
            </a:r>
            <a:r>
              <a:rPr sz="2400" b="1" dirty="0">
                <a:solidFill>
                  <a:srgbClr val="A5C715"/>
                </a:solidFill>
                <a:latin typeface="Ubuntu"/>
                <a:cs typeface="Ubuntu"/>
              </a:rPr>
              <a:t>aktywności</a:t>
            </a:r>
            <a:r>
              <a:rPr sz="2400" b="1" spc="25" dirty="0">
                <a:solidFill>
                  <a:srgbClr val="A5C715"/>
                </a:solidFill>
                <a:latin typeface="Ubuntu"/>
                <a:cs typeface="Ubuntu"/>
              </a:rPr>
              <a:t> </a:t>
            </a:r>
            <a:r>
              <a:rPr sz="2400" b="1" spc="-20" dirty="0">
                <a:solidFill>
                  <a:srgbClr val="A5C715"/>
                </a:solidFill>
                <a:latin typeface="Ubuntu"/>
                <a:cs typeface="Ubuntu"/>
              </a:rPr>
              <a:t>zawodowej.</a:t>
            </a:r>
            <a:endParaRPr sz="2400" dirty="0">
              <a:latin typeface="Ubuntu"/>
              <a:cs typeface="Ubuntu"/>
            </a:endParaRPr>
          </a:p>
        </p:txBody>
      </p:sp>
      <p:pic>
        <p:nvPicPr>
          <p:cNvPr id="17" name="Obraz 1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300" y="277653"/>
            <a:ext cx="1806846" cy="2645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044077"/>
            <a:ext cx="540385" cy="5336540"/>
          </a:xfrm>
          <a:custGeom>
            <a:avLst/>
            <a:gdLst/>
            <a:ahLst/>
            <a:cxnLst/>
            <a:rect l="l" t="t" r="r" b="b"/>
            <a:pathLst>
              <a:path w="540385" h="5336540">
                <a:moveTo>
                  <a:pt x="0" y="5335917"/>
                </a:moveTo>
                <a:lnTo>
                  <a:pt x="540004" y="5335917"/>
                </a:lnTo>
                <a:lnTo>
                  <a:pt x="540004" y="0"/>
                </a:lnTo>
                <a:lnTo>
                  <a:pt x="0" y="0"/>
                </a:lnTo>
                <a:lnTo>
                  <a:pt x="0" y="5335917"/>
                </a:lnTo>
                <a:close/>
              </a:path>
            </a:pathLst>
          </a:custGeom>
          <a:solidFill>
            <a:srgbClr val="A5C7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0103388" y="2327295"/>
            <a:ext cx="215444" cy="698500"/>
          </a:xfrm>
          <a:prstGeom prst="rect">
            <a:avLst/>
          </a:prstGeom>
        </p:spPr>
        <p:txBody>
          <a:bodyPr vert="vert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Lekcja</a:t>
            </a:r>
            <a:r>
              <a:rPr sz="1400" spc="-6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3</a:t>
            </a:r>
            <a:endParaRPr sz="1400" dirty="0">
              <a:latin typeface="Ubuntu" panose="020B0504030602030204" pitchFamily="34" charset="0"/>
              <a:cs typeface="Ubuntu-Medium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49096" y="2061946"/>
            <a:ext cx="24193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1</a:t>
            </a:r>
            <a:endParaRPr sz="3000" dirty="0">
              <a:latin typeface="Ubuntu" panose="020B0504030602030204" pitchFamily="34" charset="0"/>
              <a:cs typeface="Ubuntu-Medium"/>
            </a:endParaRPr>
          </a:p>
        </p:txBody>
      </p:sp>
      <p:sp>
        <p:nvSpPr>
          <p:cNvPr id="10" name="object 10" descr="Rysunek. Osoby korzystające z ubezpieczeń: emerytalnego – starszy mężczyzna i starsza kobieta, rentowych – mężczyzna na wózku inwalidzkim, wypadkowego – mężczyzna z ręką w gipsie i chorobowego – młoda kobieta z dzieckiem na ręku."/>
          <p:cNvSpPr/>
          <p:nvPr/>
        </p:nvSpPr>
        <p:spPr>
          <a:xfrm>
            <a:off x="5553803" y="2053069"/>
            <a:ext cx="4364045" cy="487871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828000" y="648000"/>
            <a:ext cx="7769225" cy="635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latin typeface="Ubuntu" panose="020B0504030602030204" pitchFamily="34" charset="0"/>
              </a:rPr>
              <a:t>System ubezpieczeń</a:t>
            </a:r>
            <a:r>
              <a:rPr spc="10" dirty="0">
                <a:latin typeface="Ubuntu" panose="020B0504030602030204" pitchFamily="34" charset="0"/>
              </a:rPr>
              <a:t> </a:t>
            </a:r>
            <a:r>
              <a:rPr spc="-10" dirty="0">
                <a:latin typeface="Ubuntu" panose="020B0504030602030204" pitchFamily="34" charset="0"/>
              </a:rPr>
              <a:t>społecznych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3734041" y="2252395"/>
            <a:ext cx="166560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Ubuntu"/>
                <a:cs typeface="Ubuntu"/>
              </a:rPr>
              <a:t>ubezpiec</a:t>
            </a:r>
            <a:r>
              <a:rPr sz="2000" spc="-40" dirty="0">
                <a:latin typeface="Ubuntu"/>
                <a:cs typeface="Ubuntu"/>
              </a:rPr>
              <a:t>z</a:t>
            </a:r>
            <a:r>
              <a:rPr sz="2000" dirty="0">
                <a:latin typeface="Ubuntu"/>
                <a:cs typeface="Ubuntu"/>
              </a:rPr>
              <a:t>enie  emerytalne</a:t>
            </a:r>
          </a:p>
        </p:txBody>
      </p:sp>
      <p:sp>
        <p:nvSpPr>
          <p:cNvPr id="14" name="object 14"/>
          <p:cNvSpPr/>
          <p:nvPr/>
        </p:nvSpPr>
        <p:spPr>
          <a:xfrm>
            <a:off x="3020616" y="2598088"/>
            <a:ext cx="440690" cy="0"/>
          </a:xfrm>
          <a:custGeom>
            <a:avLst/>
            <a:gdLst/>
            <a:ahLst/>
            <a:cxnLst/>
            <a:rect l="l" t="t" r="r" b="b"/>
            <a:pathLst>
              <a:path w="440689">
                <a:moveTo>
                  <a:pt x="0" y="0"/>
                </a:moveTo>
                <a:lnTo>
                  <a:pt x="440105" y="0"/>
                </a:lnTo>
              </a:path>
            </a:pathLst>
          </a:custGeom>
          <a:ln w="93154">
            <a:solidFill>
              <a:srgbClr val="A5C71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325804" y="2480943"/>
            <a:ext cx="321945" cy="234315"/>
          </a:xfrm>
          <a:custGeom>
            <a:avLst/>
            <a:gdLst/>
            <a:ahLst/>
            <a:cxnLst/>
            <a:rect l="l" t="t" r="r" b="b"/>
            <a:pathLst>
              <a:path w="321945" h="234314">
                <a:moveTo>
                  <a:pt x="0" y="0"/>
                </a:moveTo>
                <a:lnTo>
                  <a:pt x="0" y="234289"/>
                </a:lnTo>
                <a:lnTo>
                  <a:pt x="321919" y="117144"/>
                </a:lnTo>
                <a:lnTo>
                  <a:pt x="0" y="0"/>
                </a:lnTo>
                <a:close/>
              </a:path>
            </a:pathLst>
          </a:custGeom>
          <a:solidFill>
            <a:srgbClr val="A5C7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3734041" y="3522059"/>
            <a:ext cx="165608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Ubuntu"/>
                <a:cs typeface="Ubuntu"/>
              </a:rPr>
              <a:t>ubezpiec</a:t>
            </a:r>
            <a:r>
              <a:rPr sz="2000" spc="-40" dirty="0">
                <a:latin typeface="Ubuntu"/>
                <a:cs typeface="Ubuntu"/>
              </a:rPr>
              <a:t>z</a:t>
            </a:r>
            <a:r>
              <a:rPr sz="2000" dirty="0">
                <a:latin typeface="Ubuntu"/>
                <a:cs typeface="Ubuntu"/>
              </a:rPr>
              <a:t>enia  </a:t>
            </a:r>
            <a:r>
              <a:rPr sz="2000" spc="-10" dirty="0">
                <a:latin typeface="Ubuntu"/>
                <a:cs typeface="Ubuntu"/>
              </a:rPr>
              <a:t>rentowe</a:t>
            </a:r>
            <a:endParaRPr sz="2000">
              <a:latin typeface="Ubuntu"/>
              <a:cs typeface="Ubuntu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020616" y="3867751"/>
            <a:ext cx="440690" cy="0"/>
          </a:xfrm>
          <a:custGeom>
            <a:avLst/>
            <a:gdLst/>
            <a:ahLst/>
            <a:cxnLst/>
            <a:rect l="l" t="t" r="r" b="b"/>
            <a:pathLst>
              <a:path w="440689">
                <a:moveTo>
                  <a:pt x="0" y="0"/>
                </a:moveTo>
                <a:lnTo>
                  <a:pt x="440105" y="0"/>
                </a:lnTo>
              </a:path>
            </a:pathLst>
          </a:custGeom>
          <a:ln w="93154">
            <a:solidFill>
              <a:srgbClr val="A5C71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325804" y="3750607"/>
            <a:ext cx="321945" cy="234315"/>
          </a:xfrm>
          <a:custGeom>
            <a:avLst/>
            <a:gdLst/>
            <a:ahLst/>
            <a:cxnLst/>
            <a:rect l="l" t="t" r="r" b="b"/>
            <a:pathLst>
              <a:path w="321945" h="234314">
                <a:moveTo>
                  <a:pt x="0" y="0"/>
                </a:moveTo>
                <a:lnTo>
                  <a:pt x="0" y="234289"/>
                </a:lnTo>
                <a:lnTo>
                  <a:pt x="321919" y="117144"/>
                </a:lnTo>
                <a:lnTo>
                  <a:pt x="0" y="0"/>
                </a:lnTo>
                <a:close/>
              </a:path>
            </a:pathLst>
          </a:custGeom>
          <a:solidFill>
            <a:srgbClr val="A5C7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3734041" y="5893716"/>
            <a:ext cx="166560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Ubuntu"/>
                <a:cs typeface="Ubuntu"/>
              </a:rPr>
              <a:t>ubezpiec</a:t>
            </a:r>
            <a:r>
              <a:rPr sz="2000" spc="-40" dirty="0">
                <a:latin typeface="Ubuntu"/>
                <a:cs typeface="Ubuntu"/>
              </a:rPr>
              <a:t>z</a:t>
            </a:r>
            <a:r>
              <a:rPr sz="2000" dirty="0">
                <a:latin typeface="Ubuntu"/>
                <a:cs typeface="Ubuntu"/>
              </a:rPr>
              <a:t>enie  </a:t>
            </a:r>
            <a:r>
              <a:rPr sz="2000" spc="-5" dirty="0">
                <a:latin typeface="Ubuntu"/>
                <a:cs typeface="Ubuntu"/>
              </a:rPr>
              <a:t>chorobowe</a:t>
            </a:r>
            <a:endParaRPr sz="2000">
              <a:latin typeface="Ubuntu"/>
              <a:cs typeface="Ubuntu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020616" y="6239409"/>
            <a:ext cx="440690" cy="0"/>
          </a:xfrm>
          <a:custGeom>
            <a:avLst/>
            <a:gdLst/>
            <a:ahLst/>
            <a:cxnLst/>
            <a:rect l="l" t="t" r="r" b="b"/>
            <a:pathLst>
              <a:path w="440689">
                <a:moveTo>
                  <a:pt x="0" y="0"/>
                </a:moveTo>
                <a:lnTo>
                  <a:pt x="440105" y="0"/>
                </a:lnTo>
              </a:path>
            </a:pathLst>
          </a:custGeom>
          <a:ln w="93154">
            <a:solidFill>
              <a:srgbClr val="A5C71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325804" y="6122264"/>
            <a:ext cx="321945" cy="234315"/>
          </a:xfrm>
          <a:custGeom>
            <a:avLst/>
            <a:gdLst/>
            <a:ahLst/>
            <a:cxnLst/>
            <a:rect l="l" t="t" r="r" b="b"/>
            <a:pathLst>
              <a:path w="321945" h="234314">
                <a:moveTo>
                  <a:pt x="0" y="0"/>
                </a:moveTo>
                <a:lnTo>
                  <a:pt x="0" y="234289"/>
                </a:lnTo>
                <a:lnTo>
                  <a:pt x="321919" y="117144"/>
                </a:lnTo>
                <a:lnTo>
                  <a:pt x="0" y="0"/>
                </a:lnTo>
                <a:close/>
              </a:path>
            </a:pathLst>
          </a:custGeom>
          <a:solidFill>
            <a:srgbClr val="A5C7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3734041" y="4791722"/>
            <a:ext cx="166560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Ubuntu"/>
                <a:cs typeface="Ubuntu"/>
              </a:rPr>
              <a:t>ubezpiec</a:t>
            </a:r>
            <a:r>
              <a:rPr sz="2000" spc="-40" dirty="0">
                <a:latin typeface="Ubuntu"/>
                <a:cs typeface="Ubuntu"/>
              </a:rPr>
              <a:t>z</a:t>
            </a:r>
            <a:r>
              <a:rPr sz="2000" dirty="0">
                <a:latin typeface="Ubuntu"/>
                <a:cs typeface="Ubuntu"/>
              </a:rPr>
              <a:t>enie  </a:t>
            </a:r>
            <a:r>
              <a:rPr sz="2000" spc="-10" dirty="0">
                <a:latin typeface="Ubuntu"/>
                <a:cs typeface="Ubuntu"/>
              </a:rPr>
              <a:t>wypadkowe</a:t>
            </a:r>
            <a:endParaRPr sz="2000">
              <a:latin typeface="Ubuntu"/>
              <a:cs typeface="Ubuntu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3020616" y="5137415"/>
            <a:ext cx="440690" cy="0"/>
          </a:xfrm>
          <a:custGeom>
            <a:avLst/>
            <a:gdLst/>
            <a:ahLst/>
            <a:cxnLst/>
            <a:rect l="l" t="t" r="r" b="b"/>
            <a:pathLst>
              <a:path w="440689">
                <a:moveTo>
                  <a:pt x="0" y="0"/>
                </a:moveTo>
                <a:lnTo>
                  <a:pt x="440105" y="0"/>
                </a:lnTo>
              </a:path>
            </a:pathLst>
          </a:custGeom>
          <a:ln w="93154">
            <a:solidFill>
              <a:srgbClr val="A5C71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325804" y="5020270"/>
            <a:ext cx="321945" cy="234315"/>
          </a:xfrm>
          <a:custGeom>
            <a:avLst/>
            <a:gdLst/>
            <a:ahLst/>
            <a:cxnLst/>
            <a:rect l="l" t="t" r="r" b="b"/>
            <a:pathLst>
              <a:path w="321945" h="234314">
                <a:moveTo>
                  <a:pt x="0" y="0"/>
                </a:moveTo>
                <a:lnTo>
                  <a:pt x="0" y="234289"/>
                </a:lnTo>
                <a:lnTo>
                  <a:pt x="321919" y="117144"/>
                </a:lnTo>
                <a:lnTo>
                  <a:pt x="0" y="0"/>
                </a:lnTo>
                <a:close/>
              </a:path>
            </a:pathLst>
          </a:custGeom>
          <a:solidFill>
            <a:srgbClr val="A5C7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10"/>
          <p:cNvSpPr txBox="1"/>
          <p:nvPr/>
        </p:nvSpPr>
        <p:spPr>
          <a:xfrm>
            <a:off x="887299" y="2420065"/>
            <a:ext cx="1726564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 err="1" smtClean="0">
                <a:latin typeface="Ubuntu"/>
                <a:cs typeface="Ubuntu"/>
              </a:rPr>
              <a:t>staroś</a:t>
            </a:r>
            <a:r>
              <a:rPr lang="pl-PL" sz="2000" dirty="0" smtClean="0">
                <a:latin typeface="Ubuntu"/>
                <a:cs typeface="Ubuntu"/>
              </a:rPr>
              <a:t>ć</a:t>
            </a:r>
            <a:endParaRPr sz="2000" dirty="0">
              <a:latin typeface="Ubuntu"/>
              <a:cs typeface="Ubuntu"/>
            </a:endParaRPr>
          </a:p>
        </p:txBody>
      </p:sp>
      <p:sp>
        <p:nvSpPr>
          <p:cNvPr id="34" name="object 14"/>
          <p:cNvSpPr txBox="1"/>
          <p:nvPr/>
        </p:nvSpPr>
        <p:spPr>
          <a:xfrm>
            <a:off x="887299" y="3540125"/>
            <a:ext cx="1452245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dirty="0" err="1" smtClean="0">
                <a:latin typeface="Ubuntu"/>
                <a:cs typeface="Ubuntu"/>
              </a:rPr>
              <a:t>nie</a:t>
            </a:r>
            <a:r>
              <a:rPr sz="2000" spc="-40" dirty="0" err="1" smtClean="0">
                <a:latin typeface="Ubuntu"/>
                <a:cs typeface="Ubuntu"/>
              </a:rPr>
              <a:t>z</a:t>
            </a:r>
            <a:r>
              <a:rPr sz="2000" dirty="0" err="1" smtClean="0">
                <a:latin typeface="Ubuntu"/>
                <a:cs typeface="Ubuntu"/>
              </a:rPr>
              <a:t>dolnoś</a:t>
            </a:r>
            <a:r>
              <a:rPr lang="pl-PL" sz="2000" dirty="0" smtClean="0">
                <a:latin typeface="Ubuntu"/>
                <a:cs typeface="Ubuntu"/>
              </a:rPr>
              <a:t>ć</a:t>
            </a:r>
            <a:r>
              <a:rPr sz="2000" dirty="0" smtClean="0">
                <a:latin typeface="Ubuntu"/>
                <a:cs typeface="Ubuntu"/>
              </a:rPr>
              <a:t>  </a:t>
            </a:r>
            <a:r>
              <a:rPr sz="2000" dirty="0">
                <a:latin typeface="Ubuntu"/>
                <a:cs typeface="Ubuntu"/>
              </a:rPr>
              <a:t>do</a:t>
            </a:r>
            <a:r>
              <a:rPr sz="2000" spc="-10" dirty="0">
                <a:latin typeface="Ubuntu"/>
                <a:cs typeface="Ubuntu"/>
              </a:rPr>
              <a:t> </a:t>
            </a:r>
            <a:r>
              <a:rPr sz="2000" dirty="0">
                <a:latin typeface="Ubuntu"/>
                <a:cs typeface="Ubuntu"/>
              </a:rPr>
              <a:t>pracy</a:t>
            </a:r>
          </a:p>
        </p:txBody>
      </p:sp>
      <p:sp>
        <p:nvSpPr>
          <p:cNvPr id="35" name="object 18"/>
          <p:cNvSpPr txBox="1"/>
          <p:nvPr/>
        </p:nvSpPr>
        <p:spPr>
          <a:xfrm>
            <a:off x="887299" y="5893716"/>
            <a:ext cx="189103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Ubuntu"/>
                <a:cs typeface="Ubuntu"/>
              </a:rPr>
              <a:t>macierzyństwo</a:t>
            </a:r>
            <a:endParaRPr sz="2000" dirty="0">
              <a:latin typeface="Ubuntu"/>
              <a:cs typeface="Ubuntu"/>
            </a:endParaRPr>
          </a:p>
          <a:p>
            <a:pPr marL="12700">
              <a:lnSpc>
                <a:spcPct val="100000"/>
              </a:lnSpc>
            </a:pPr>
            <a:r>
              <a:rPr sz="2000" dirty="0" err="1">
                <a:latin typeface="Ubuntu"/>
                <a:cs typeface="Ubuntu"/>
              </a:rPr>
              <a:t>i</a:t>
            </a:r>
            <a:r>
              <a:rPr sz="2000" dirty="0">
                <a:latin typeface="Ubuntu"/>
                <a:cs typeface="Ubuntu"/>
              </a:rPr>
              <a:t> </a:t>
            </a:r>
            <a:r>
              <a:rPr sz="2000" spc="-5" dirty="0" err="1" smtClean="0">
                <a:latin typeface="Ubuntu"/>
                <a:cs typeface="Ubuntu"/>
              </a:rPr>
              <a:t>chorob</a:t>
            </a:r>
            <a:r>
              <a:rPr lang="pl-PL" sz="2000" spc="-5" dirty="0" smtClean="0">
                <a:latin typeface="Ubuntu"/>
                <a:cs typeface="Ubuntu"/>
              </a:rPr>
              <a:t>a</a:t>
            </a:r>
            <a:endParaRPr sz="2000" dirty="0">
              <a:latin typeface="Ubuntu"/>
              <a:cs typeface="Ubuntu"/>
            </a:endParaRPr>
          </a:p>
        </p:txBody>
      </p:sp>
      <p:sp>
        <p:nvSpPr>
          <p:cNvPr id="36" name="object 22"/>
          <p:cNvSpPr txBox="1"/>
          <p:nvPr/>
        </p:nvSpPr>
        <p:spPr>
          <a:xfrm>
            <a:off x="887299" y="4791722"/>
            <a:ext cx="187325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pl-PL" sz="2000" spc="5" dirty="0" smtClean="0">
                <a:latin typeface="Ubuntu"/>
                <a:cs typeface="Ubuntu"/>
              </a:rPr>
              <a:t>w</a:t>
            </a:r>
            <a:r>
              <a:rPr sz="2000" spc="5" dirty="0" err="1" smtClean="0">
                <a:latin typeface="Ubuntu"/>
                <a:cs typeface="Ubuntu"/>
              </a:rPr>
              <a:t>ypad</a:t>
            </a:r>
            <a:r>
              <a:rPr lang="pl-PL" sz="2000" spc="5" dirty="0" smtClean="0">
                <a:latin typeface="Ubuntu"/>
                <a:cs typeface="Ubuntu"/>
              </a:rPr>
              <a:t>e</a:t>
            </a:r>
            <a:r>
              <a:rPr sz="2000" spc="5" dirty="0" smtClean="0">
                <a:latin typeface="Ubuntu"/>
                <a:cs typeface="Ubuntu"/>
              </a:rPr>
              <a:t>k</a:t>
            </a:r>
            <a:r>
              <a:rPr lang="pl-PL" sz="2000" spc="5" dirty="0" smtClean="0">
                <a:latin typeface="Ubuntu"/>
                <a:cs typeface="Ubuntu"/>
              </a:rPr>
              <a:t/>
            </a:r>
            <a:br>
              <a:rPr lang="pl-PL" sz="2000" spc="5" dirty="0" smtClean="0">
                <a:latin typeface="Ubuntu"/>
                <a:cs typeface="Ubuntu"/>
              </a:rPr>
            </a:br>
            <a:r>
              <a:rPr sz="2000" dirty="0" err="1" smtClean="0">
                <a:latin typeface="Ubuntu"/>
                <a:cs typeface="Ubuntu"/>
              </a:rPr>
              <a:t>przy</a:t>
            </a:r>
            <a:r>
              <a:rPr sz="2000" spc="-10" dirty="0" smtClean="0">
                <a:latin typeface="Ubuntu"/>
                <a:cs typeface="Ubuntu"/>
              </a:rPr>
              <a:t> </a:t>
            </a:r>
            <a:r>
              <a:rPr sz="2000" dirty="0">
                <a:latin typeface="Ubuntu"/>
                <a:cs typeface="Ubuntu"/>
              </a:rPr>
              <a:t>pracy</a:t>
            </a:r>
          </a:p>
        </p:txBody>
      </p:sp>
      <p:pic>
        <p:nvPicPr>
          <p:cNvPr id="24" name="Obraz 2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300" y="277653"/>
            <a:ext cx="1806846" cy="2645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044077"/>
            <a:ext cx="540385" cy="5336540"/>
          </a:xfrm>
          <a:custGeom>
            <a:avLst/>
            <a:gdLst/>
            <a:ahLst/>
            <a:cxnLst/>
            <a:rect l="l" t="t" r="r" b="b"/>
            <a:pathLst>
              <a:path w="540385" h="5336540">
                <a:moveTo>
                  <a:pt x="0" y="5335917"/>
                </a:moveTo>
                <a:lnTo>
                  <a:pt x="540004" y="5335917"/>
                </a:lnTo>
                <a:lnTo>
                  <a:pt x="540004" y="0"/>
                </a:lnTo>
                <a:lnTo>
                  <a:pt x="0" y="0"/>
                </a:lnTo>
                <a:lnTo>
                  <a:pt x="0" y="5335917"/>
                </a:lnTo>
                <a:close/>
              </a:path>
            </a:pathLst>
          </a:custGeom>
          <a:solidFill>
            <a:srgbClr val="A5C7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0103388" y="2327295"/>
            <a:ext cx="215444" cy="698500"/>
          </a:xfrm>
          <a:prstGeom prst="rect">
            <a:avLst/>
          </a:prstGeom>
        </p:spPr>
        <p:txBody>
          <a:bodyPr vert="vert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Lekcja</a:t>
            </a:r>
            <a:r>
              <a:rPr sz="1400" spc="-6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3</a:t>
            </a:r>
            <a:endParaRPr sz="1400" dirty="0">
              <a:latin typeface="Ubuntu" panose="020B0504030602030204" pitchFamily="34" charset="0"/>
              <a:cs typeface="Ubuntu-Medium"/>
            </a:endParaRPr>
          </a:p>
        </p:txBody>
      </p:sp>
      <p:sp>
        <p:nvSpPr>
          <p:cNvPr id="9" name="object 9" descr="Rysunek. Trumna na katafalku, obok stoją kobieta i dziewczynka ubrane na czarno."/>
          <p:cNvSpPr/>
          <p:nvPr/>
        </p:nvSpPr>
        <p:spPr>
          <a:xfrm>
            <a:off x="6846958" y="4283809"/>
            <a:ext cx="2921663" cy="201713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 descr="Rysunek. Nauczycielka w otoczeniu grupki uczniów."/>
          <p:cNvSpPr/>
          <p:nvPr/>
        </p:nvSpPr>
        <p:spPr>
          <a:xfrm>
            <a:off x="4005904" y="4028380"/>
            <a:ext cx="2574502" cy="225714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 descr="Rysunek. Urzędniczka podaje formularz kobiecie w chustce na głowie."/>
          <p:cNvSpPr/>
          <p:nvPr/>
        </p:nvSpPr>
        <p:spPr>
          <a:xfrm>
            <a:off x="942519" y="4291282"/>
            <a:ext cx="2654527" cy="179070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828000" y="648000"/>
            <a:ext cx="891921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latin typeface="Ubuntu" panose="020B0504030602030204" pitchFamily="34" charset="0"/>
              </a:rPr>
              <a:t>Świadczenia </a:t>
            </a:r>
            <a:r>
              <a:rPr dirty="0">
                <a:latin typeface="Ubuntu" panose="020B0504030602030204" pitchFamily="34" charset="0"/>
              </a:rPr>
              <a:t>z </a:t>
            </a:r>
            <a:r>
              <a:rPr spc="-10" dirty="0">
                <a:latin typeface="Ubuntu" panose="020B0504030602030204" pitchFamily="34" charset="0"/>
              </a:rPr>
              <a:t>ubezpieczeń</a:t>
            </a:r>
            <a:r>
              <a:rPr dirty="0">
                <a:latin typeface="Ubuntu" panose="020B0504030602030204" pitchFamily="34" charset="0"/>
              </a:rPr>
              <a:t> </a:t>
            </a:r>
            <a:r>
              <a:rPr spc="-5" dirty="0">
                <a:latin typeface="Ubuntu" panose="020B0504030602030204" pitchFamily="34" charset="0"/>
              </a:rPr>
              <a:t>rentowych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49096" y="2061946"/>
            <a:ext cx="24193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2</a:t>
            </a:r>
            <a:endParaRPr sz="3000" dirty="0">
              <a:latin typeface="Ubuntu" panose="020B0504030602030204" pitchFamily="34" charset="0"/>
              <a:cs typeface="Ubuntu-Medium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69576" y="2439220"/>
            <a:ext cx="1888489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A5C715"/>
                </a:solidFill>
                <a:latin typeface="Ubuntu"/>
                <a:cs typeface="Ubuntu"/>
              </a:rPr>
              <a:t>renta</a:t>
            </a:r>
            <a:r>
              <a:rPr sz="2400" spc="-50" dirty="0">
                <a:solidFill>
                  <a:srgbClr val="A5C715"/>
                </a:solidFill>
                <a:latin typeface="Ubuntu"/>
                <a:cs typeface="Ubuntu"/>
              </a:rPr>
              <a:t> </a:t>
            </a:r>
            <a:r>
              <a:rPr sz="2400" dirty="0">
                <a:solidFill>
                  <a:srgbClr val="A5C715"/>
                </a:solidFill>
                <a:latin typeface="Ubuntu"/>
                <a:cs typeface="Ubuntu"/>
              </a:rPr>
              <a:t>z</a:t>
            </a:r>
            <a:r>
              <a:rPr sz="2400" spc="-50" dirty="0">
                <a:solidFill>
                  <a:srgbClr val="A5C715"/>
                </a:solidFill>
                <a:latin typeface="Ubuntu"/>
                <a:cs typeface="Ubuntu"/>
              </a:rPr>
              <a:t> </a:t>
            </a:r>
            <a:r>
              <a:rPr sz="2400" dirty="0">
                <a:solidFill>
                  <a:srgbClr val="A5C715"/>
                </a:solidFill>
                <a:latin typeface="Ubuntu"/>
                <a:cs typeface="Ubuntu"/>
              </a:rPr>
              <a:t>tytułu  </a:t>
            </a:r>
            <a:r>
              <a:rPr sz="2400" spc="-5" dirty="0">
                <a:solidFill>
                  <a:srgbClr val="A5C715"/>
                </a:solidFill>
                <a:latin typeface="Ubuntu"/>
                <a:cs typeface="Ubuntu"/>
              </a:rPr>
              <a:t>niezdolności  </a:t>
            </a:r>
            <a:r>
              <a:rPr sz="2400" dirty="0">
                <a:solidFill>
                  <a:srgbClr val="A5C715"/>
                </a:solidFill>
                <a:latin typeface="Ubuntu"/>
                <a:cs typeface="Ubuntu"/>
              </a:rPr>
              <a:t>do</a:t>
            </a:r>
            <a:r>
              <a:rPr sz="2400" spc="-20" dirty="0">
                <a:solidFill>
                  <a:srgbClr val="A5C715"/>
                </a:solidFill>
                <a:latin typeface="Ubuntu"/>
                <a:cs typeface="Ubuntu"/>
              </a:rPr>
              <a:t> </a:t>
            </a:r>
            <a:r>
              <a:rPr sz="2400" spc="5" dirty="0">
                <a:solidFill>
                  <a:srgbClr val="A5C715"/>
                </a:solidFill>
                <a:latin typeface="Ubuntu"/>
                <a:cs typeface="Ubuntu"/>
              </a:rPr>
              <a:t>pracy</a:t>
            </a:r>
            <a:endParaRPr sz="2400" dirty="0">
              <a:solidFill>
                <a:srgbClr val="A5C715"/>
              </a:solidFill>
              <a:latin typeface="Ubuntu"/>
              <a:cs typeface="Ubuntu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343911" y="2439220"/>
            <a:ext cx="1723389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3840" marR="5080" indent="-231775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A5C715"/>
                </a:solidFill>
                <a:latin typeface="Ubuntu"/>
                <a:cs typeface="Ubuntu"/>
              </a:rPr>
              <a:t>rehabilitacja  lecznicza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5739385" y="2439220"/>
            <a:ext cx="123253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30504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A5C715"/>
                </a:solidFill>
                <a:latin typeface="Ubuntu"/>
                <a:cs typeface="Ubuntu"/>
              </a:rPr>
              <a:t>renta  rodzinna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7758317" y="2439220"/>
            <a:ext cx="1736089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8862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A5C715"/>
                </a:solidFill>
                <a:latin typeface="Ubuntu"/>
                <a:cs typeface="Ubuntu"/>
              </a:rPr>
              <a:t>zasiłek  pogr</a:t>
            </a:r>
            <a:r>
              <a:rPr sz="2400" spc="-50" dirty="0">
                <a:solidFill>
                  <a:srgbClr val="A5C715"/>
                </a:solidFill>
                <a:latin typeface="Ubuntu"/>
                <a:cs typeface="Ubuntu"/>
              </a:rPr>
              <a:t>z</a:t>
            </a:r>
            <a:r>
              <a:rPr sz="2400" dirty="0">
                <a:solidFill>
                  <a:srgbClr val="A5C715"/>
                </a:solidFill>
                <a:latin typeface="Ubuntu"/>
                <a:cs typeface="Ubuntu"/>
              </a:rPr>
              <a:t>eb</a:t>
            </a:r>
            <a:r>
              <a:rPr sz="2400" spc="-35" dirty="0">
                <a:solidFill>
                  <a:srgbClr val="A5C715"/>
                </a:solidFill>
                <a:latin typeface="Ubuntu"/>
                <a:cs typeface="Ubuntu"/>
              </a:rPr>
              <a:t>o</a:t>
            </a:r>
            <a:r>
              <a:rPr sz="2400" spc="40" dirty="0">
                <a:solidFill>
                  <a:srgbClr val="A5C715"/>
                </a:solidFill>
                <a:latin typeface="Ubuntu"/>
                <a:cs typeface="Ubuntu"/>
              </a:rPr>
              <a:t>w</a:t>
            </a:r>
            <a:r>
              <a:rPr sz="2400" dirty="0">
                <a:solidFill>
                  <a:srgbClr val="A5C715"/>
                </a:solidFill>
                <a:latin typeface="Ubuntu"/>
                <a:cs typeface="Ubuntu"/>
              </a:rPr>
              <a:t>y</a:t>
            </a:r>
          </a:p>
        </p:txBody>
      </p:sp>
      <p:sp>
        <p:nvSpPr>
          <p:cNvPr id="22" name="object 23"/>
          <p:cNvSpPr/>
          <p:nvPr/>
        </p:nvSpPr>
        <p:spPr>
          <a:xfrm>
            <a:off x="1663307" y="2092325"/>
            <a:ext cx="203593" cy="23888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101707" y="2125281"/>
            <a:ext cx="203593" cy="23888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3"/>
          <p:cNvSpPr/>
          <p:nvPr/>
        </p:nvSpPr>
        <p:spPr>
          <a:xfrm>
            <a:off x="6235307" y="2136774"/>
            <a:ext cx="203593" cy="23888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3"/>
          <p:cNvSpPr/>
          <p:nvPr/>
        </p:nvSpPr>
        <p:spPr>
          <a:xfrm>
            <a:off x="8524564" y="2136774"/>
            <a:ext cx="203593" cy="23888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Obraz 1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300" y="277653"/>
            <a:ext cx="1806846" cy="2645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10103388" y="2327295"/>
            <a:ext cx="215444" cy="698500"/>
          </a:xfrm>
          <a:prstGeom prst="rect">
            <a:avLst/>
          </a:prstGeom>
        </p:spPr>
        <p:txBody>
          <a:bodyPr vert="vert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Lekcja</a:t>
            </a:r>
            <a:r>
              <a:rPr sz="1400" spc="-6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3</a:t>
            </a:r>
            <a:endParaRPr sz="1400" dirty="0">
              <a:latin typeface="Ubuntu" panose="020B0504030602030204" pitchFamily="34" charset="0"/>
              <a:cs typeface="Ubuntu-Medium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0" y="2044077"/>
            <a:ext cx="540385" cy="5336540"/>
          </a:xfrm>
          <a:custGeom>
            <a:avLst/>
            <a:gdLst/>
            <a:ahLst/>
            <a:cxnLst/>
            <a:rect l="l" t="t" r="r" b="b"/>
            <a:pathLst>
              <a:path w="540385" h="5336540">
                <a:moveTo>
                  <a:pt x="0" y="5335917"/>
                </a:moveTo>
                <a:lnTo>
                  <a:pt x="540004" y="5335917"/>
                </a:lnTo>
                <a:lnTo>
                  <a:pt x="540004" y="0"/>
                </a:lnTo>
                <a:lnTo>
                  <a:pt x="0" y="0"/>
                </a:lnTo>
                <a:lnTo>
                  <a:pt x="0" y="5335917"/>
                </a:lnTo>
                <a:close/>
              </a:path>
            </a:pathLst>
          </a:custGeom>
          <a:solidFill>
            <a:srgbClr val="A5C7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887298" y="1952563"/>
            <a:ext cx="11442876" cy="4675639"/>
          </a:xfrm>
          <a:prstGeom prst="rect">
            <a:avLst/>
          </a:prstGeom>
        </p:spPr>
        <p:txBody>
          <a:bodyPr vert="horz" wrap="none" lIns="0" tIns="12700" rIns="0" bIns="0" rtlCol="0">
            <a:spAutoFit/>
          </a:bodyPr>
          <a:lstStyle/>
          <a:p>
            <a:pPr marL="12700" marR="4759325">
              <a:spcBef>
                <a:spcPts val="100"/>
              </a:spcBef>
            </a:pPr>
            <a:r>
              <a:rPr sz="2400" spc="-20" dirty="0">
                <a:latin typeface="Ubuntu"/>
                <a:cs typeface="Ubuntu"/>
              </a:rPr>
              <a:t>Możesz </a:t>
            </a:r>
            <a:r>
              <a:rPr sz="2400" dirty="0">
                <a:latin typeface="Ubuntu"/>
                <a:cs typeface="Ubuntu"/>
              </a:rPr>
              <a:t>ją otrzymać,</a:t>
            </a:r>
            <a:r>
              <a:rPr sz="2400" spc="-40" dirty="0">
                <a:latin typeface="Ubuntu"/>
                <a:cs typeface="Ubuntu"/>
              </a:rPr>
              <a:t> </a:t>
            </a:r>
            <a:r>
              <a:rPr lang="pl-PL" sz="2400" spc="-40" dirty="0">
                <a:latin typeface="Ubuntu"/>
                <a:cs typeface="Ubuntu"/>
              </a:rPr>
              <a:t> </a:t>
            </a:r>
            <a:r>
              <a:rPr sz="2400" dirty="0" err="1" smtClean="0">
                <a:latin typeface="Ubuntu"/>
                <a:cs typeface="Ubuntu"/>
              </a:rPr>
              <a:t>jeśli</a:t>
            </a:r>
            <a:r>
              <a:rPr lang="pl-PL" sz="2400" dirty="0" smtClean="0">
                <a:latin typeface="Ubuntu"/>
                <a:cs typeface="Ubuntu"/>
              </a:rPr>
              <a:t> </a:t>
            </a:r>
            <a:r>
              <a:rPr sz="2400" dirty="0" err="1" smtClean="0">
                <a:latin typeface="Ubuntu"/>
                <a:cs typeface="Ubuntu"/>
              </a:rPr>
              <a:t>dostaniesz</a:t>
            </a:r>
            <a:r>
              <a:rPr lang="pl-PL" sz="2400" dirty="0" smtClean="0">
                <a:latin typeface="Ubuntu"/>
                <a:cs typeface="Ubuntu"/>
              </a:rPr>
              <a:t/>
            </a:r>
            <a:br>
              <a:rPr lang="pl-PL" sz="2400" dirty="0" smtClean="0">
                <a:latin typeface="Ubuntu"/>
                <a:cs typeface="Ubuntu"/>
              </a:rPr>
            </a:br>
            <a:r>
              <a:rPr sz="2400" b="1" spc="-10" dirty="0" err="1" smtClean="0">
                <a:solidFill>
                  <a:srgbClr val="A5C715"/>
                </a:solidFill>
                <a:latin typeface="Ubuntu"/>
                <a:cs typeface="Ubuntu"/>
              </a:rPr>
              <a:t>orzeczenie</a:t>
            </a:r>
            <a:r>
              <a:rPr lang="pl-PL" sz="2400" b="1" spc="-10" dirty="0" smtClean="0">
                <a:solidFill>
                  <a:srgbClr val="A5C715"/>
                </a:solidFill>
                <a:latin typeface="Ubuntu"/>
                <a:cs typeface="Ubuntu"/>
              </a:rPr>
              <a:t> </a:t>
            </a:r>
            <a:r>
              <a:rPr sz="2400" b="1" dirty="0" smtClean="0">
                <a:solidFill>
                  <a:srgbClr val="A5C715"/>
                </a:solidFill>
                <a:latin typeface="Ubuntu" panose="020B0504030602030204" pitchFamily="34" charset="0"/>
                <a:cs typeface="Ubuntu"/>
              </a:rPr>
              <a:t>o </a:t>
            </a:r>
            <a:r>
              <a:rPr sz="2400" b="1" spc="-5" dirty="0" err="1" smtClean="0">
                <a:solidFill>
                  <a:srgbClr val="A5C715"/>
                </a:solidFill>
                <a:latin typeface="Ubuntu" panose="020B0504030602030204" pitchFamily="34" charset="0"/>
                <a:cs typeface="Ubuntu"/>
              </a:rPr>
              <a:t>niezdolności</a:t>
            </a:r>
            <a:r>
              <a:rPr sz="2400" b="1" spc="-5" dirty="0" smtClean="0">
                <a:solidFill>
                  <a:srgbClr val="A5C715"/>
                </a:solidFill>
                <a:latin typeface="Ubuntu" panose="020B0504030602030204" pitchFamily="34" charset="0"/>
                <a:cs typeface="Ubuntu"/>
              </a:rPr>
              <a:t> </a:t>
            </a:r>
            <a:r>
              <a:rPr sz="2400" b="1" dirty="0" smtClean="0">
                <a:solidFill>
                  <a:srgbClr val="A5C715"/>
                </a:solidFill>
                <a:latin typeface="Ubuntu" panose="020B0504030602030204" pitchFamily="34" charset="0"/>
                <a:cs typeface="Ubuntu"/>
              </a:rPr>
              <a:t>do </a:t>
            </a:r>
            <a:r>
              <a:rPr sz="2400" b="1" spc="-5" dirty="0" err="1" smtClean="0">
                <a:solidFill>
                  <a:srgbClr val="A5C715"/>
                </a:solidFill>
                <a:latin typeface="Ubuntu" panose="020B0504030602030204" pitchFamily="34" charset="0"/>
                <a:cs typeface="Ubuntu"/>
              </a:rPr>
              <a:t>pracy</a:t>
            </a:r>
            <a:r>
              <a:rPr lang="pl-PL" sz="2400" b="1" spc="-5" dirty="0" smtClean="0">
                <a:solidFill>
                  <a:srgbClr val="A5C715"/>
                </a:solidFill>
                <a:latin typeface="Ubuntu" panose="020B0504030602030204" pitchFamily="34" charset="0"/>
                <a:cs typeface="Ubuntu"/>
              </a:rPr>
              <a:t> </a:t>
            </a:r>
            <a:br>
              <a:rPr lang="pl-PL" sz="2400" b="1" spc="-5" dirty="0" smtClean="0">
                <a:solidFill>
                  <a:srgbClr val="A5C715"/>
                </a:solidFill>
                <a:latin typeface="Ubuntu" panose="020B0504030602030204" pitchFamily="34" charset="0"/>
                <a:cs typeface="Ubuntu"/>
              </a:rPr>
            </a:br>
            <a:r>
              <a:rPr lang="pl-PL" sz="2400" dirty="0" smtClean="0">
                <a:latin typeface="Ubuntu" panose="020B0504030602030204" pitchFamily="34" charset="0"/>
              </a:rPr>
              <a:t>od lekarza orzecznika ZUS</a:t>
            </a:r>
            <a:r>
              <a:rPr sz="2400" spc="-5" dirty="0" smtClean="0">
                <a:latin typeface="Ubuntu" panose="020B0504030602030204" pitchFamily="34" charset="0"/>
                <a:cs typeface="Ubuntu"/>
              </a:rPr>
              <a:t>.</a:t>
            </a:r>
            <a:endParaRPr sz="2400" dirty="0" smtClean="0">
              <a:latin typeface="Ubuntu" panose="020B0504030602030204" pitchFamily="34" charset="0"/>
              <a:cs typeface="Ubuntu"/>
            </a:endParaRPr>
          </a:p>
          <a:p>
            <a:pPr marL="12700" marR="4086860"/>
            <a:r>
              <a:rPr sz="2400" dirty="0" err="1" smtClean="0">
                <a:latin typeface="Ubuntu"/>
                <a:cs typeface="Ubuntu"/>
              </a:rPr>
              <a:t>Przyznanie</a:t>
            </a:r>
            <a:r>
              <a:rPr sz="2400" dirty="0" smtClean="0">
                <a:latin typeface="Ubuntu"/>
                <a:cs typeface="Ubuntu"/>
              </a:rPr>
              <a:t> </a:t>
            </a:r>
            <a:r>
              <a:rPr sz="2400" dirty="0">
                <a:latin typeface="Ubuntu"/>
                <a:cs typeface="Ubuntu"/>
              </a:rPr>
              <a:t>renty </a:t>
            </a:r>
            <a:r>
              <a:rPr sz="2400" dirty="0" err="1">
                <a:latin typeface="Ubuntu"/>
                <a:cs typeface="Ubuntu"/>
              </a:rPr>
              <a:t>zależy</a:t>
            </a:r>
            <a:r>
              <a:rPr sz="2400" spc="-100" dirty="0">
                <a:latin typeface="Ubuntu"/>
                <a:cs typeface="Ubuntu"/>
              </a:rPr>
              <a:t> </a:t>
            </a:r>
            <a:r>
              <a:rPr sz="2400" spc="-10" dirty="0" err="1" smtClean="0">
                <a:latin typeface="Ubuntu"/>
                <a:cs typeface="Ubuntu"/>
              </a:rPr>
              <a:t>także</a:t>
            </a:r>
            <a:r>
              <a:rPr lang="pl-PL" sz="2400" spc="-10" dirty="0" smtClean="0">
                <a:latin typeface="Ubuntu"/>
                <a:cs typeface="Ubuntu"/>
              </a:rPr>
              <a:t/>
            </a:r>
            <a:br>
              <a:rPr lang="pl-PL" sz="2400" spc="-10" dirty="0" smtClean="0">
                <a:latin typeface="Ubuntu"/>
                <a:cs typeface="Ubuntu"/>
              </a:rPr>
            </a:br>
            <a:r>
              <a:rPr sz="2400" dirty="0" smtClean="0">
                <a:latin typeface="Ubuntu"/>
                <a:cs typeface="Ubuntu"/>
              </a:rPr>
              <a:t>od </a:t>
            </a:r>
            <a:r>
              <a:rPr sz="2400" spc="-5" dirty="0">
                <a:latin typeface="Ubuntu"/>
                <a:cs typeface="Ubuntu"/>
              </a:rPr>
              <a:t>tego,</a:t>
            </a:r>
            <a:r>
              <a:rPr sz="2400" spc="-10" dirty="0">
                <a:latin typeface="Ubuntu"/>
                <a:cs typeface="Ubuntu"/>
              </a:rPr>
              <a:t> </a:t>
            </a:r>
            <a:r>
              <a:rPr sz="2400" dirty="0">
                <a:latin typeface="Ubuntu"/>
                <a:cs typeface="Ubuntu"/>
              </a:rPr>
              <a:t>czy:</a:t>
            </a:r>
          </a:p>
          <a:p>
            <a:pPr marL="360000" marR="4714240" indent="-635">
              <a:spcBef>
                <a:spcPts val="600"/>
              </a:spcBef>
            </a:pPr>
            <a:r>
              <a:rPr sz="2400" dirty="0">
                <a:latin typeface="Ubuntu"/>
                <a:cs typeface="Ubuntu"/>
              </a:rPr>
              <a:t>stałeś się </a:t>
            </a:r>
            <a:r>
              <a:rPr sz="2400" spc="-15" dirty="0">
                <a:latin typeface="Ubuntu"/>
                <a:cs typeface="Ubuntu"/>
              </a:rPr>
              <a:t>niezdolny</a:t>
            </a:r>
            <a:r>
              <a:rPr sz="2400" spc="-60" dirty="0">
                <a:latin typeface="Ubuntu"/>
                <a:cs typeface="Ubuntu"/>
              </a:rPr>
              <a:t> </a:t>
            </a:r>
            <a:r>
              <a:rPr sz="2400" dirty="0">
                <a:latin typeface="Ubuntu"/>
                <a:cs typeface="Ubuntu"/>
              </a:rPr>
              <a:t>do </a:t>
            </a:r>
            <a:r>
              <a:rPr sz="2400" spc="5" dirty="0" err="1" smtClean="0">
                <a:latin typeface="Ubuntu"/>
                <a:cs typeface="Ubuntu"/>
              </a:rPr>
              <a:t>pracy</a:t>
            </a:r>
            <a:r>
              <a:rPr sz="2400" spc="5" dirty="0" smtClean="0">
                <a:latin typeface="Ubuntu"/>
                <a:cs typeface="Ubuntu"/>
              </a:rPr>
              <a:t> </a:t>
            </a:r>
            <a:r>
              <a:rPr lang="pl-PL" sz="2400" spc="5" dirty="0" smtClean="0">
                <a:latin typeface="Ubuntu"/>
                <a:cs typeface="Ubuntu"/>
              </a:rPr>
              <a:t/>
            </a:r>
            <a:br>
              <a:rPr lang="pl-PL" sz="2400" spc="5" dirty="0" smtClean="0">
                <a:latin typeface="Ubuntu"/>
                <a:cs typeface="Ubuntu"/>
              </a:rPr>
            </a:br>
            <a:r>
              <a:rPr sz="2400" dirty="0" smtClean="0">
                <a:latin typeface="Ubuntu"/>
                <a:cs typeface="Ubuntu"/>
              </a:rPr>
              <a:t>w </a:t>
            </a:r>
            <a:r>
              <a:rPr sz="2400" spc="-10" dirty="0" err="1">
                <a:latin typeface="Ubuntu"/>
                <a:cs typeface="Ubuntu"/>
              </a:rPr>
              <a:t>trakcie</a:t>
            </a:r>
            <a:r>
              <a:rPr sz="2400" spc="-95" dirty="0">
                <a:latin typeface="Ubuntu"/>
                <a:cs typeface="Ubuntu"/>
              </a:rPr>
              <a:t> </a:t>
            </a:r>
            <a:r>
              <a:rPr sz="2400" dirty="0" err="1" smtClean="0">
                <a:latin typeface="Ubuntu"/>
                <a:cs typeface="Ubuntu"/>
              </a:rPr>
              <a:t>okresu</a:t>
            </a:r>
            <a:r>
              <a:rPr lang="pl-PL" sz="2400" dirty="0" smtClean="0">
                <a:latin typeface="Ubuntu"/>
                <a:cs typeface="Ubuntu"/>
              </a:rPr>
              <a:t> </a:t>
            </a:r>
            <a:r>
              <a:rPr sz="2400" dirty="0" err="1" smtClean="0">
                <a:latin typeface="Ubuntu"/>
                <a:cs typeface="Ubuntu"/>
              </a:rPr>
              <a:t>wymienionego</a:t>
            </a:r>
            <a:r>
              <a:rPr lang="pl-PL" sz="2400" dirty="0" smtClean="0">
                <a:latin typeface="Ubuntu"/>
                <a:cs typeface="Ubuntu"/>
              </a:rPr>
              <a:t> </a:t>
            </a:r>
            <a:r>
              <a:rPr sz="2400" dirty="0" smtClean="0">
                <a:latin typeface="Ubuntu"/>
                <a:cs typeface="Ubuntu"/>
              </a:rPr>
              <a:t>w</a:t>
            </a:r>
            <a:r>
              <a:rPr sz="2400" spc="-5" dirty="0" smtClean="0">
                <a:latin typeface="Ubuntu"/>
                <a:cs typeface="Ubuntu"/>
              </a:rPr>
              <a:t> </a:t>
            </a:r>
            <a:r>
              <a:rPr sz="2400" spc="-5" dirty="0">
                <a:latin typeface="Ubuntu"/>
                <a:cs typeface="Ubuntu"/>
              </a:rPr>
              <a:t>przepisach;</a:t>
            </a:r>
            <a:endParaRPr sz="2400" dirty="0">
              <a:latin typeface="Ubuntu"/>
              <a:cs typeface="Ubuntu"/>
            </a:endParaRPr>
          </a:p>
          <a:p>
            <a:pPr marL="342265" marR="5080">
              <a:spcBef>
                <a:spcPts val="600"/>
              </a:spcBef>
            </a:pPr>
            <a:r>
              <a:rPr lang="pl-PL" sz="2400" spc="-10" dirty="0" smtClean="0">
                <a:latin typeface="Ubuntu"/>
                <a:cs typeface="Ubuntu"/>
              </a:rPr>
              <a:t>potwierdzisz</a:t>
            </a:r>
            <a:r>
              <a:rPr sz="2400" spc="-10" dirty="0" smtClean="0">
                <a:latin typeface="Ubuntu"/>
                <a:cs typeface="Ubuntu"/>
              </a:rPr>
              <a:t> </a:t>
            </a:r>
            <a:r>
              <a:rPr sz="2400" dirty="0" err="1">
                <a:latin typeface="Ubuntu"/>
                <a:cs typeface="Ubuntu"/>
              </a:rPr>
              <a:t>okresy</a:t>
            </a:r>
            <a:r>
              <a:rPr sz="2400" dirty="0">
                <a:latin typeface="Ubuntu"/>
                <a:cs typeface="Ubuntu"/>
              </a:rPr>
              <a:t> </a:t>
            </a:r>
            <a:r>
              <a:rPr sz="2400" spc="-15" dirty="0" err="1" smtClean="0">
                <a:latin typeface="Ubuntu"/>
                <a:cs typeface="Ubuntu"/>
              </a:rPr>
              <a:t>składkowe</a:t>
            </a:r>
            <a:r>
              <a:rPr lang="pl-PL" sz="2400" spc="-15" dirty="0" smtClean="0">
                <a:latin typeface="Ubuntu"/>
                <a:cs typeface="Ubuntu"/>
              </a:rPr>
              <a:t> </a:t>
            </a:r>
            <a:r>
              <a:rPr sz="2400" dirty="0" err="1" smtClean="0">
                <a:latin typeface="Ubuntu"/>
                <a:cs typeface="Ubuntu"/>
              </a:rPr>
              <a:t>i</a:t>
            </a:r>
            <a:r>
              <a:rPr sz="2400" dirty="0" smtClean="0">
                <a:latin typeface="Ubuntu"/>
                <a:cs typeface="Ubuntu"/>
              </a:rPr>
              <a:t> </a:t>
            </a:r>
            <a:r>
              <a:rPr sz="2400" spc="-10" dirty="0" err="1" smtClean="0">
                <a:latin typeface="Ubuntu"/>
                <a:cs typeface="Ubuntu"/>
              </a:rPr>
              <a:t>nieskładkowe</a:t>
            </a:r>
            <a:r>
              <a:rPr lang="pl-PL" sz="2400" spc="-10" dirty="0" smtClean="0">
                <a:latin typeface="Ubuntu"/>
                <a:cs typeface="Ubuntu"/>
              </a:rPr>
              <a:t/>
            </a:r>
            <a:br>
              <a:rPr lang="pl-PL" sz="2400" spc="-10" dirty="0" smtClean="0">
                <a:latin typeface="Ubuntu"/>
                <a:cs typeface="Ubuntu"/>
              </a:rPr>
            </a:br>
            <a:r>
              <a:rPr sz="2400" dirty="0" smtClean="0">
                <a:latin typeface="Ubuntu"/>
                <a:cs typeface="Ubuntu"/>
              </a:rPr>
              <a:t>– </a:t>
            </a:r>
            <a:r>
              <a:rPr sz="2400" dirty="0">
                <a:latin typeface="Ubuntu"/>
                <a:cs typeface="Ubuntu"/>
              </a:rPr>
              <a:t>ich liczba  zależy od wieku, w którym stałeś </a:t>
            </a:r>
            <a:r>
              <a:rPr sz="2400" dirty="0" err="1">
                <a:latin typeface="Ubuntu"/>
                <a:cs typeface="Ubuntu"/>
              </a:rPr>
              <a:t>się</a:t>
            </a:r>
            <a:r>
              <a:rPr sz="2400" dirty="0">
                <a:latin typeface="Ubuntu"/>
                <a:cs typeface="Ubuntu"/>
              </a:rPr>
              <a:t> </a:t>
            </a:r>
            <a:r>
              <a:rPr lang="pl-PL" sz="2400" dirty="0" smtClean="0">
                <a:latin typeface="Ubuntu"/>
                <a:cs typeface="Ubuntu"/>
              </a:rPr>
              <a:t/>
            </a:r>
            <a:br>
              <a:rPr lang="pl-PL" sz="2400" dirty="0" smtClean="0">
                <a:latin typeface="Ubuntu"/>
                <a:cs typeface="Ubuntu"/>
              </a:rPr>
            </a:br>
            <a:r>
              <a:rPr sz="2400" spc="-15" dirty="0" err="1" smtClean="0">
                <a:latin typeface="Ubuntu"/>
                <a:cs typeface="Ubuntu"/>
              </a:rPr>
              <a:t>niezdolny</a:t>
            </a:r>
            <a:r>
              <a:rPr sz="2400" spc="-15" dirty="0" smtClean="0">
                <a:latin typeface="Ubuntu"/>
                <a:cs typeface="Ubuntu"/>
              </a:rPr>
              <a:t> </a:t>
            </a:r>
            <a:r>
              <a:rPr sz="2400" dirty="0">
                <a:latin typeface="Ubuntu"/>
                <a:cs typeface="Ubuntu"/>
              </a:rPr>
              <a:t>do </a:t>
            </a:r>
            <a:r>
              <a:rPr sz="2400" dirty="0" err="1">
                <a:latin typeface="Ubuntu"/>
                <a:cs typeface="Ubuntu"/>
              </a:rPr>
              <a:t>pracy</a:t>
            </a:r>
            <a:r>
              <a:rPr sz="2400" dirty="0" smtClean="0">
                <a:latin typeface="Ubuntu"/>
                <a:cs typeface="Ubuntu"/>
              </a:rPr>
              <a:t>;</a:t>
            </a:r>
            <a:endParaRPr lang="pl-PL" sz="2400" dirty="0" smtClean="0">
              <a:latin typeface="Ubuntu"/>
              <a:cs typeface="Ubuntu"/>
            </a:endParaRPr>
          </a:p>
          <a:p>
            <a:pPr marL="342265" marR="5080">
              <a:spcBef>
                <a:spcPts val="600"/>
              </a:spcBef>
            </a:pPr>
            <a:r>
              <a:rPr sz="2400" dirty="0" err="1" smtClean="0">
                <a:latin typeface="Ubuntu"/>
                <a:cs typeface="Ubuntu"/>
              </a:rPr>
              <a:t>nie</a:t>
            </a:r>
            <a:r>
              <a:rPr sz="2400" dirty="0" smtClean="0">
                <a:latin typeface="Ubuntu"/>
                <a:cs typeface="Ubuntu"/>
              </a:rPr>
              <a:t> </a:t>
            </a:r>
            <a:r>
              <a:rPr sz="2400" dirty="0">
                <a:latin typeface="Ubuntu"/>
                <a:cs typeface="Ubuntu"/>
              </a:rPr>
              <a:t>masz </a:t>
            </a:r>
            <a:r>
              <a:rPr sz="2400" spc="-10" dirty="0">
                <a:latin typeface="Ubuntu"/>
                <a:cs typeface="Ubuntu"/>
              </a:rPr>
              <a:t>prawa </a:t>
            </a:r>
            <a:r>
              <a:rPr sz="2400" dirty="0">
                <a:latin typeface="Ubuntu"/>
                <a:cs typeface="Ubuntu"/>
              </a:rPr>
              <a:t>do </a:t>
            </a:r>
            <a:r>
              <a:rPr sz="2400" spc="10" dirty="0">
                <a:latin typeface="Ubuntu"/>
                <a:cs typeface="Ubuntu"/>
              </a:rPr>
              <a:t>emerytury </a:t>
            </a:r>
            <a:r>
              <a:rPr sz="2400" dirty="0">
                <a:latin typeface="Ubuntu"/>
                <a:cs typeface="Ubuntu"/>
              </a:rPr>
              <a:t>z FUS i </a:t>
            </a:r>
            <a:r>
              <a:rPr sz="2400" dirty="0" err="1">
                <a:latin typeface="Ubuntu"/>
                <a:cs typeface="Ubuntu"/>
              </a:rPr>
              <a:t>nie</a:t>
            </a:r>
            <a:r>
              <a:rPr sz="2400" spc="-30" dirty="0">
                <a:latin typeface="Ubuntu"/>
                <a:cs typeface="Ubuntu"/>
              </a:rPr>
              <a:t> </a:t>
            </a:r>
            <a:r>
              <a:rPr sz="2400" dirty="0" err="1" smtClean="0">
                <a:latin typeface="Ubuntu"/>
                <a:cs typeface="Ubuntu"/>
              </a:rPr>
              <a:t>spełniasz</a:t>
            </a:r>
            <a:r>
              <a:rPr lang="pl-PL" sz="2400" dirty="0" smtClean="0">
                <a:latin typeface="Ubuntu"/>
                <a:cs typeface="Ubuntu"/>
              </a:rPr>
              <a:t/>
            </a:r>
            <a:br>
              <a:rPr lang="pl-PL" sz="2400" dirty="0" smtClean="0">
                <a:latin typeface="Ubuntu"/>
                <a:cs typeface="Ubuntu"/>
              </a:rPr>
            </a:br>
            <a:r>
              <a:rPr sz="2400" spc="-25" dirty="0" err="1" smtClean="0">
                <a:latin typeface="Ubuntu"/>
                <a:cs typeface="Ubuntu"/>
              </a:rPr>
              <a:t>warunków</a:t>
            </a:r>
            <a:r>
              <a:rPr sz="2400" spc="-25" dirty="0">
                <a:latin typeface="Ubuntu"/>
                <a:cs typeface="Ubuntu"/>
              </a:rPr>
              <a:t>, </a:t>
            </a:r>
            <a:r>
              <a:rPr sz="2400" spc="-20" dirty="0">
                <a:latin typeface="Ubuntu"/>
                <a:cs typeface="Ubuntu"/>
              </a:rPr>
              <a:t>by </a:t>
            </a:r>
            <a:r>
              <a:rPr sz="2400" dirty="0">
                <a:latin typeface="Ubuntu"/>
                <a:cs typeface="Ubuntu"/>
              </a:rPr>
              <a:t>ją</a:t>
            </a:r>
            <a:r>
              <a:rPr sz="2400" spc="40" dirty="0">
                <a:latin typeface="Ubuntu"/>
                <a:cs typeface="Ubuntu"/>
              </a:rPr>
              <a:t> </a:t>
            </a:r>
            <a:r>
              <a:rPr sz="2400" dirty="0">
                <a:latin typeface="Ubuntu"/>
                <a:cs typeface="Ubuntu"/>
              </a:rPr>
              <a:t>uzyskać.</a:t>
            </a: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828000" y="648000"/>
            <a:ext cx="853249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latin typeface="Ubuntu" panose="020B0504030602030204" pitchFamily="34" charset="0"/>
              </a:rPr>
              <a:t>Renta z tytułu </a:t>
            </a:r>
            <a:r>
              <a:rPr spc="-10" dirty="0">
                <a:latin typeface="Ubuntu" panose="020B0504030602030204" pitchFamily="34" charset="0"/>
              </a:rPr>
              <a:t>niezdolności </a:t>
            </a:r>
            <a:r>
              <a:rPr dirty="0">
                <a:latin typeface="Ubuntu" panose="020B0504030602030204" pitchFamily="34" charset="0"/>
              </a:rPr>
              <a:t>do</a:t>
            </a:r>
            <a:r>
              <a:rPr spc="-35" dirty="0">
                <a:latin typeface="Ubuntu" panose="020B0504030602030204" pitchFamily="34" charset="0"/>
              </a:rPr>
              <a:t> </a:t>
            </a:r>
            <a:r>
              <a:rPr spc="5" dirty="0">
                <a:latin typeface="Ubuntu" panose="020B0504030602030204" pitchFamily="34" charset="0"/>
              </a:rPr>
              <a:t>pracy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49096" y="2061946"/>
            <a:ext cx="24193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3</a:t>
            </a:r>
            <a:endParaRPr sz="3000" dirty="0">
              <a:latin typeface="Ubuntu" panose="020B0504030602030204" pitchFamily="34" charset="0"/>
              <a:cs typeface="Ubuntu-Medium"/>
            </a:endParaRPr>
          </a:p>
        </p:txBody>
      </p:sp>
      <p:sp>
        <p:nvSpPr>
          <p:cNvPr id="15" name="object 15" descr="Rysunek. Urzędniczka podaje formularz kobiecie w chustce na głowie."/>
          <p:cNvSpPr/>
          <p:nvPr/>
        </p:nvSpPr>
        <p:spPr>
          <a:xfrm>
            <a:off x="6134100" y="1829435"/>
            <a:ext cx="3524188" cy="22440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23"/>
          <p:cNvSpPr/>
          <p:nvPr/>
        </p:nvSpPr>
        <p:spPr>
          <a:xfrm>
            <a:off x="901306" y="4835525"/>
            <a:ext cx="203593" cy="2388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23"/>
          <p:cNvSpPr/>
          <p:nvPr/>
        </p:nvSpPr>
        <p:spPr>
          <a:xfrm>
            <a:off x="901307" y="3997325"/>
            <a:ext cx="203593" cy="2388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23"/>
          <p:cNvSpPr/>
          <p:nvPr/>
        </p:nvSpPr>
        <p:spPr>
          <a:xfrm>
            <a:off x="901307" y="6120638"/>
            <a:ext cx="203593" cy="2388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Obraz 1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300" y="277653"/>
            <a:ext cx="1806846" cy="2645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10103388" y="2327295"/>
            <a:ext cx="215444" cy="698500"/>
          </a:xfrm>
          <a:prstGeom prst="rect">
            <a:avLst/>
          </a:prstGeom>
        </p:spPr>
        <p:txBody>
          <a:bodyPr vert="vert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Lekcja</a:t>
            </a:r>
            <a:r>
              <a:rPr sz="1400" spc="-6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3</a:t>
            </a:r>
            <a:endParaRPr sz="1400" dirty="0">
              <a:latin typeface="Ubuntu" panose="020B0504030602030204" pitchFamily="34" charset="0"/>
              <a:cs typeface="Ubuntu-Medium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0" y="2044077"/>
            <a:ext cx="540385" cy="5336540"/>
          </a:xfrm>
          <a:custGeom>
            <a:avLst/>
            <a:gdLst/>
            <a:ahLst/>
            <a:cxnLst/>
            <a:rect l="l" t="t" r="r" b="b"/>
            <a:pathLst>
              <a:path w="540385" h="5336540">
                <a:moveTo>
                  <a:pt x="0" y="5335917"/>
                </a:moveTo>
                <a:lnTo>
                  <a:pt x="540004" y="5335917"/>
                </a:lnTo>
                <a:lnTo>
                  <a:pt x="540004" y="0"/>
                </a:lnTo>
                <a:lnTo>
                  <a:pt x="0" y="0"/>
                </a:lnTo>
                <a:lnTo>
                  <a:pt x="0" y="5335917"/>
                </a:lnTo>
                <a:close/>
              </a:path>
            </a:pathLst>
          </a:custGeom>
          <a:solidFill>
            <a:srgbClr val="A5C7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49096" y="1966574"/>
            <a:ext cx="8943340" cy="4202432"/>
          </a:xfrm>
          <a:prstGeom prst="rect">
            <a:avLst/>
          </a:prstGeom>
        </p:spPr>
        <p:txBody>
          <a:bodyPr vert="horz" wrap="square" lIns="0" tIns="1079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0"/>
              </a:spcBef>
            </a:pPr>
            <a:r>
              <a:rPr sz="3000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4</a:t>
            </a:r>
            <a:endParaRPr sz="3000" dirty="0">
              <a:latin typeface="Ubuntu" panose="020B0504030602030204" pitchFamily="34" charset="0"/>
              <a:cs typeface="Ubuntu-Medium"/>
            </a:endParaRPr>
          </a:p>
          <a:p>
            <a:pPr marL="750570" marR="368300">
              <a:lnSpc>
                <a:spcPct val="100000"/>
              </a:lnSpc>
              <a:spcBef>
                <a:spcPts val="600"/>
              </a:spcBef>
            </a:pPr>
            <a:r>
              <a:rPr sz="2400" spc="-20" dirty="0">
                <a:latin typeface="Ubuntu"/>
                <a:cs typeface="Ubuntu"/>
              </a:rPr>
              <a:t>Możesz </a:t>
            </a:r>
            <a:r>
              <a:rPr sz="2400" dirty="0">
                <a:latin typeface="Ubuntu"/>
                <a:cs typeface="Ubuntu"/>
              </a:rPr>
              <a:t>ją otrzymać, gdy </a:t>
            </a:r>
            <a:r>
              <a:rPr sz="2400" spc="-5" dirty="0">
                <a:latin typeface="Ubuntu"/>
                <a:cs typeface="Ubuntu"/>
              </a:rPr>
              <a:t>jesteś </a:t>
            </a:r>
            <a:r>
              <a:rPr sz="2400" b="1" dirty="0">
                <a:solidFill>
                  <a:srgbClr val="A5C715"/>
                </a:solidFill>
                <a:latin typeface="Ubuntu"/>
                <a:cs typeface="Ubuntu"/>
              </a:rPr>
              <a:t>członkiem </a:t>
            </a:r>
            <a:r>
              <a:rPr sz="2400" b="1" spc="-10" dirty="0">
                <a:solidFill>
                  <a:srgbClr val="A5C715"/>
                </a:solidFill>
                <a:latin typeface="Ubuntu"/>
                <a:cs typeface="Ubuntu"/>
              </a:rPr>
              <a:t>rodziny </a:t>
            </a:r>
            <a:r>
              <a:rPr sz="2400" spc="-10" dirty="0">
                <a:latin typeface="Ubuntu"/>
                <a:cs typeface="Ubuntu"/>
              </a:rPr>
              <a:t>osoby  </a:t>
            </a:r>
            <a:r>
              <a:rPr sz="2400" dirty="0">
                <a:latin typeface="Ubuntu"/>
                <a:cs typeface="Ubuntu"/>
              </a:rPr>
              <a:t>zmarłej, </a:t>
            </a:r>
            <a:r>
              <a:rPr sz="2400" spc="-10" dirty="0">
                <a:latin typeface="Ubuntu"/>
                <a:cs typeface="Ubuntu"/>
              </a:rPr>
              <a:t>która </a:t>
            </a:r>
            <a:r>
              <a:rPr sz="2400" dirty="0">
                <a:latin typeface="Ubuntu"/>
                <a:cs typeface="Ubuntu"/>
              </a:rPr>
              <a:t>w </a:t>
            </a:r>
            <a:r>
              <a:rPr sz="2400" spc="-10" dirty="0">
                <a:latin typeface="Ubuntu"/>
                <a:cs typeface="Ubuntu"/>
              </a:rPr>
              <a:t>chwili</a:t>
            </a:r>
            <a:r>
              <a:rPr sz="2400" spc="5" dirty="0">
                <a:latin typeface="Ubuntu"/>
                <a:cs typeface="Ubuntu"/>
              </a:rPr>
              <a:t> </a:t>
            </a:r>
            <a:r>
              <a:rPr sz="2400" dirty="0">
                <a:latin typeface="Ubuntu"/>
                <a:cs typeface="Ubuntu"/>
              </a:rPr>
              <a:t>śmierci:</a:t>
            </a:r>
          </a:p>
          <a:p>
            <a:pPr marL="1080770" marR="5080" indent="-635">
              <a:spcBef>
                <a:spcPts val="565"/>
              </a:spcBef>
            </a:pPr>
            <a:r>
              <a:rPr lang="pl-PL" sz="2400" spc="-5" dirty="0">
                <a:latin typeface="Ubuntu"/>
                <a:cs typeface="Ubuntu"/>
              </a:rPr>
              <a:t>mogłaby </a:t>
            </a:r>
            <a:r>
              <a:rPr lang="pl-PL" sz="2400" dirty="0">
                <a:latin typeface="Ubuntu"/>
                <a:cs typeface="Ubuntu"/>
              </a:rPr>
              <a:t>otrzymać </a:t>
            </a:r>
            <a:r>
              <a:rPr lang="pl-PL" sz="2400" spc="5" dirty="0">
                <a:latin typeface="Ubuntu"/>
                <a:cs typeface="Ubuntu"/>
              </a:rPr>
              <a:t>emeryturę </a:t>
            </a:r>
            <a:r>
              <a:rPr lang="pl-PL" sz="2400" dirty="0">
                <a:latin typeface="Ubuntu"/>
                <a:cs typeface="Ubuntu"/>
              </a:rPr>
              <a:t>lub </a:t>
            </a:r>
            <a:r>
              <a:rPr lang="pl-PL" sz="2400" spc="-5" dirty="0">
                <a:latin typeface="Ubuntu"/>
                <a:cs typeface="Ubuntu"/>
              </a:rPr>
              <a:t>rentę, </a:t>
            </a:r>
            <a:r>
              <a:rPr lang="pl-PL" sz="2400" dirty="0">
                <a:latin typeface="Ubuntu"/>
                <a:cs typeface="Ubuntu"/>
              </a:rPr>
              <a:t>bo</a:t>
            </a:r>
            <a:r>
              <a:rPr lang="pl-PL" sz="2400" spc="-85" dirty="0">
                <a:latin typeface="Ubuntu"/>
                <a:cs typeface="Ubuntu"/>
              </a:rPr>
              <a:t> </a:t>
            </a:r>
            <a:r>
              <a:rPr lang="pl-PL" sz="2400" dirty="0">
                <a:latin typeface="Ubuntu"/>
                <a:cs typeface="Ubuntu"/>
              </a:rPr>
              <a:t>spełniała  warunki, </a:t>
            </a:r>
            <a:r>
              <a:rPr lang="pl-PL" sz="2400" spc="-20" dirty="0">
                <a:latin typeface="Ubuntu"/>
                <a:cs typeface="Ubuntu"/>
              </a:rPr>
              <a:t>by </a:t>
            </a:r>
            <a:r>
              <a:rPr lang="pl-PL" sz="2400" dirty="0">
                <a:latin typeface="Ubuntu"/>
                <a:cs typeface="Ubuntu"/>
              </a:rPr>
              <a:t>ją</a:t>
            </a:r>
            <a:r>
              <a:rPr lang="pl-PL" sz="2400" spc="15" dirty="0">
                <a:latin typeface="Ubuntu"/>
                <a:cs typeface="Ubuntu"/>
              </a:rPr>
              <a:t> </a:t>
            </a:r>
            <a:r>
              <a:rPr lang="pl-PL" sz="2400" dirty="0">
                <a:latin typeface="Ubuntu"/>
                <a:cs typeface="Ubuntu"/>
              </a:rPr>
              <a:t>uzyskać;</a:t>
            </a:r>
          </a:p>
          <a:p>
            <a:pPr marL="1080770" marR="5080" indent="-635">
              <a:lnSpc>
                <a:spcPct val="100000"/>
              </a:lnSpc>
              <a:spcBef>
                <a:spcPts val="565"/>
              </a:spcBef>
            </a:pPr>
            <a:r>
              <a:rPr sz="2400" dirty="0" err="1" smtClean="0">
                <a:latin typeface="Ubuntu"/>
                <a:cs typeface="Ubuntu"/>
              </a:rPr>
              <a:t>miała</a:t>
            </a:r>
            <a:r>
              <a:rPr sz="2400" dirty="0" smtClean="0">
                <a:latin typeface="Ubuntu"/>
                <a:cs typeface="Ubuntu"/>
              </a:rPr>
              <a:t> </a:t>
            </a:r>
            <a:r>
              <a:rPr sz="2400" spc="-15" dirty="0">
                <a:latin typeface="Ubuntu"/>
                <a:cs typeface="Ubuntu"/>
              </a:rPr>
              <a:t>prawo </a:t>
            </a:r>
            <a:r>
              <a:rPr sz="2400" dirty="0">
                <a:latin typeface="Ubuntu"/>
                <a:cs typeface="Ubuntu"/>
              </a:rPr>
              <a:t>do </a:t>
            </a:r>
            <a:r>
              <a:rPr sz="2400" spc="10" dirty="0" err="1">
                <a:latin typeface="Ubuntu"/>
                <a:cs typeface="Ubuntu"/>
              </a:rPr>
              <a:t>emerytury</a:t>
            </a:r>
            <a:r>
              <a:rPr lang="pl-PL" sz="2400" spc="10" dirty="0">
                <a:latin typeface="Ubuntu"/>
                <a:cs typeface="Ubuntu"/>
              </a:rPr>
              <a:t>, emerytury pomostowej </a:t>
            </a:r>
            <a:r>
              <a:rPr sz="2400" dirty="0" err="1">
                <a:latin typeface="Ubuntu"/>
                <a:cs typeface="Ubuntu"/>
              </a:rPr>
              <a:t>lub</a:t>
            </a:r>
            <a:r>
              <a:rPr sz="2400" dirty="0">
                <a:latin typeface="Ubuntu"/>
                <a:cs typeface="Ubuntu"/>
              </a:rPr>
              <a:t> renty z </a:t>
            </a:r>
            <a:r>
              <a:rPr sz="2400" dirty="0" err="1">
                <a:latin typeface="Ubuntu"/>
                <a:cs typeface="Ubuntu"/>
              </a:rPr>
              <a:t>tytułu</a:t>
            </a:r>
            <a:r>
              <a:rPr sz="2400" spc="-60" dirty="0">
                <a:latin typeface="Ubuntu"/>
                <a:cs typeface="Ubuntu"/>
              </a:rPr>
              <a:t> </a:t>
            </a:r>
            <a:r>
              <a:rPr sz="2400" spc="-5" dirty="0" err="1">
                <a:latin typeface="Ubuntu"/>
                <a:cs typeface="Ubuntu"/>
              </a:rPr>
              <a:t>niezdolności</a:t>
            </a:r>
            <a:r>
              <a:rPr sz="2400" spc="-5" dirty="0">
                <a:latin typeface="Ubuntu"/>
                <a:cs typeface="Ubuntu"/>
              </a:rPr>
              <a:t> </a:t>
            </a:r>
            <a:r>
              <a:rPr sz="2400" dirty="0">
                <a:latin typeface="Ubuntu"/>
                <a:cs typeface="Ubuntu"/>
              </a:rPr>
              <a:t>do</a:t>
            </a:r>
            <a:r>
              <a:rPr sz="2400" spc="-5" dirty="0">
                <a:latin typeface="Ubuntu"/>
                <a:cs typeface="Ubuntu"/>
              </a:rPr>
              <a:t> </a:t>
            </a:r>
            <a:r>
              <a:rPr sz="2400" dirty="0">
                <a:latin typeface="Ubuntu"/>
                <a:cs typeface="Ubuntu"/>
              </a:rPr>
              <a:t>pracy;</a:t>
            </a:r>
          </a:p>
          <a:p>
            <a:pPr marL="1080770" marR="1209675" indent="-635">
              <a:lnSpc>
                <a:spcPct val="100000"/>
              </a:lnSpc>
              <a:spcBef>
                <a:spcPts val="565"/>
              </a:spcBef>
            </a:pPr>
            <a:r>
              <a:rPr sz="2400" dirty="0" err="1" smtClean="0">
                <a:latin typeface="Ubuntu"/>
                <a:cs typeface="Ubuntu"/>
              </a:rPr>
              <a:t>pobierała</a:t>
            </a:r>
            <a:r>
              <a:rPr sz="2400" dirty="0" smtClean="0">
                <a:latin typeface="Ubuntu"/>
                <a:cs typeface="Ubuntu"/>
              </a:rPr>
              <a:t> </a:t>
            </a:r>
            <a:r>
              <a:rPr sz="2400" dirty="0">
                <a:latin typeface="Ubuntu"/>
                <a:cs typeface="Ubuntu"/>
              </a:rPr>
              <a:t>zasiłek </a:t>
            </a:r>
            <a:r>
              <a:rPr sz="2400" spc="-5" dirty="0">
                <a:latin typeface="Ubuntu"/>
                <a:cs typeface="Ubuntu"/>
              </a:rPr>
              <a:t>przedemerytalny, świadczenie  </a:t>
            </a:r>
            <a:r>
              <a:rPr sz="2400" dirty="0">
                <a:latin typeface="Ubuntu"/>
                <a:cs typeface="Ubuntu"/>
              </a:rPr>
              <a:t>przedemerytalne lub nauczycielskie</a:t>
            </a:r>
            <a:r>
              <a:rPr sz="2400" spc="-95" dirty="0">
                <a:latin typeface="Ubuntu"/>
                <a:cs typeface="Ubuntu"/>
              </a:rPr>
              <a:t> </a:t>
            </a:r>
            <a:r>
              <a:rPr sz="2400" spc="-5" dirty="0">
                <a:latin typeface="Ubuntu"/>
                <a:cs typeface="Ubuntu"/>
              </a:rPr>
              <a:t>świadczenie  kompensacyjne.</a:t>
            </a:r>
            <a:endParaRPr sz="2400" dirty="0">
              <a:latin typeface="Ubuntu"/>
              <a:cs typeface="Ubuntu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828000" y="593496"/>
            <a:ext cx="360299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latin typeface="Ubuntu" panose="020B0504030602030204" pitchFamily="34" charset="0"/>
              </a:rPr>
              <a:t>Renta</a:t>
            </a:r>
            <a:r>
              <a:rPr spc="-95" dirty="0">
                <a:latin typeface="Ubuntu" panose="020B0504030602030204" pitchFamily="34" charset="0"/>
              </a:rPr>
              <a:t> </a:t>
            </a:r>
            <a:r>
              <a:rPr dirty="0">
                <a:latin typeface="Ubuntu" panose="020B0504030602030204" pitchFamily="34" charset="0"/>
              </a:rPr>
              <a:t>rodzinna</a:t>
            </a:r>
          </a:p>
        </p:txBody>
      </p:sp>
      <p:sp>
        <p:nvSpPr>
          <p:cNvPr id="14" name="object 23"/>
          <p:cNvSpPr/>
          <p:nvPr/>
        </p:nvSpPr>
        <p:spPr>
          <a:xfrm>
            <a:off x="901306" y="4315929"/>
            <a:ext cx="203593" cy="2388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23"/>
          <p:cNvSpPr/>
          <p:nvPr/>
        </p:nvSpPr>
        <p:spPr>
          <a:xfrm>
            <a:off x="901307" y="3529838"/>
            <a:ext cx="203593" cy="2388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23"/>
          <p:cNvSpPr/>
          <p:nvPr/>
        </p:nvSpPr>
        <p:spPr>
          <a:xfrm>
            <a:off x="901307" y="5130038"/>
            <a:ext cx="203593" cy="2388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300" y="277653"/>
            <a:ext cx="1806846" cy="2645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044077"/>
            <a:ext cx="540385" cy="5336540"/>
          </a:xfrm>
          <a:custGeom>
            <a:avLst/>
            <a:gdLst/>
            <a:ahLst/>
            <a:cxnLst/>
            <a:rect l="l" t="t" r="r" b="b"/>
            <a:pathLst>
              <a:path w="540385" h="5336540">
                <a:moveTo>
                  <a:pt x="0" y="5335917"/>
                </a:moveTo>
                <a:lnTo>
                  <a:pt x="540004" y="5335917"/>
                </a:lnTo>
                <a:lnTo>
                  <a:pt x="540004" y="0"/>
                </a:lnTo>
                <a:lnTo>
                  <a:pt x="0" y="0"/>
                </a:lnTo>
                <a:lnTo>
                  <a:pt x="0" y="5335917"/>
                </a:lnTo>
                <a:close/>
              </a:path>
            </a:pathLst>
          </a:custGeom>
          <a:solidFill>
            <a:srgbClr val="A5C7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0103388" y="2327295"/>
            <a:ext cx="215444" cy="698500"/>
          </a:xfrm>
          <a:prstGeom prst="rect">
            <a:avLst/>
          </a:prstGeom>
        </p:spPr>
        <p:txBody>
          <a:bodyPr vert="vert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Lekcja</a:t>
            </a:r>
            <a:r>
              <a:rPr sz="1400" spc="-6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3</a:t>
            </a:r>
            <a:endParaRPr sz="1400" dirty="0">
              <a:latin typeface="Ubuntu" panose="020B0504030602030204" pitchFamily="34" charset="0"/>
              <a:cs typeface="Ubuntu-Medium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28000" y="593496"/>
            <a:ext cx="3602990" cy="635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latin typeface="Ubuntu" panose="020B0504030602030204" pitchFamily="34" charset="0"/>
              </a:rPr>
              <a:t>Renta</a:t>
            </a:r>
            <a:r>
              <a:rPr spc="-95" dirty="0">
                <a:latin typeface="Ubuntu" panose="020B0504030602030204" pitchFamily="34" charset="0"/>
              </a:rPr>
              <a:t> </a:t>
            </a:r>
            <a:r>
              <a:rPr dirty="0">
                <a:latin typeface="Ubuntu" panose="020B0504030602030204" pitchFamily="34" charset="0"/>
              </a:rPr>
              <a:t>rodzinna</a:t>
            </a:r>
          </a:p>
        </p:txBody>
      </p:sp>
      <p:sp>
        <p:nvSpPr>
          <p:cNvPr id="10" name="object 10" descr="Rysunek. Nauczycielka w otoczeniu grupki uczniów."/>
          <p:cNvSpPr>
            <a:spLocks noChangeAspect="1"/>
          </p:cNvSpPr>
          <p:nvPr/>
        </p:nvSpPr>
        <p:spPr>
          <a:xfrm>
            <a:off x="5219700" y="2168525"/>
            <a:ext cx="4296230" cy="362170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49096" y="2061946"/>
            <a:ext cx="4472305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 smtClean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5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800100" y="2092325"/>
            <a:ext cx="4114800" cy="44196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marR="5080" lvl="0">
              <a:spcAft>
                <a:spcPts val="1200"/>
              </a:spcAft>
            </a:pPr>
            <a:r>
              <a:rPr lang="pl-PL" sz="2400" dirty="0">
                <a:solidFill>
                  <a:prstClr val="black"/>
                </a:solidFill>
                <a:latin typeface="Ubuntu" panose="020B0504030602030204" pitchFamily="34" charset="0"/>
              </a:rPr>
              <a:t>Renta rodzinna to sposób </a:t>
            </a:r>
            <a:br>
              <a:rPr lang="pl-PL" sz="2400" dirty="0">
                <a:solidFill>
                  <a:prstClr val="black"/>
                </a:solidFill>
                <a:latin typeface="Ubuntu" panose="020B0504030602030204" pitchFamily="34" charset="0"/>
              </a:rPr>
            </a:br>
            <a:r>
              <a:rPr lang="pl-PL" sz="2400" dirty="0">
                <a:solidFill>
                  <a:prstClr val="black"/>
                </a:solidFill>
                <a:latin typeface="Ubuntu" panose="020B0504030602030204" pitchFamily="34" charset="0"/>
              </a:rPr>
              <a:t>na zabezpieczenie </a:t>
            </a:r>
            <a:br>
              <a:rPr lang="pl-PL" sz="2400" dirty="0">
                <a:solidFill>
                  <a:prstClr val="black"/>
                </a:solidFill>
                <a:latin typeface="Ubuntu" panose="020B0504030602030204" pitchFamily="34" charset="0"/>
              </a:rPr>
            </a:br>
            <a:r>
              <a:rPr lang="pl-PL" sz="2400" dirty="0">
                <a:solidFill>
                  <a:prstClr val="black"/>
                </a:solidFill>
                <a:latin typeface="Ubuntu" panose="020B0504030602030204" pitchFamily="34" charset="0"/>
              </a:rPr>
              <a:t>przyszłości najbliższych </a:t>
            </a:r>
            <a:br>
              <a:rPr lang="pl-PL" sz="2400" dirty="0">
                <a:solidFill>
                  <a:prstClr val="black"/>
                </a:solidFill>
                <a:latin typeface="Ubuntu" panose="020B0504030602030204" pitchFamily="34" charset="0"/>
              </a:rPr>
            </a:br>
            <a:r>
              <a:rPr lang="pl-PL" sz="2400" dirty="0">
                <a:solidFill>
                  <a:prstClr val="black"/>
                </a:solidFill>
                <a:latin typeface="Ubuntu" panose="020B0504030602030204" pitchFamily="34" charset="0"/>
              </a:rPr>
              <a:t>na wypadek śmierci osoby, </a:t>
            </a:r>
            <a:br>
              <a:rPr lang="pl-PL" sz="2400" dirty="0">
                <a:solidFill>
                  <a:prstClr val="black"/>
                </a:solidFill>
                <a:latin typeface="Ubuntu" panose="020B0504030602030204" pitchFamily="34" charset="0"/>
              </a:rPr>
            </a:br>
            <a:r>
              <a:rPr lang="pl-PL" sz="2400" dirty="0">
                <a:solidFill>
                  <a:prstClr val="black"/>
                </a:solidFill>
                <a:latin typeface="Ubuntu" panose="020B0504030602030204" pitchFamily="34" charset="0"/>
              </a:rPr>
              <a:t>która utrzymuje rodzinę.</a:t>
            </a:r>
          </a:p>
          <a:p>
            <a:pPr marR="5080" lvl="0">
              <a:spcAft>
                <a:spcPts val="1200"/>
              </a:spcAft>
            </a:pPr>
            <a:r>
              <a:rPr lang="pl-PL" sz="2400" dirty="0">
                <a:solidFill>
                  <a:prstClr val="black"/>
                </a:solidFill>
                <a:latin typeface="Ubuntu" panose="020B0504030602030204" pitchFamily="34" charset="0"/>
                <a:cs typeface="Ubuntu"/>
              </a:rPr>
              <a:t>Z renty rodzinnej </a:t>
            </a:r>
            <a:r>
              <a:rPr lang="pl-PL" sz="2400" spc="-20" dirty="0">
                <a:solidFill>
                  <a:prstClr val="black"/>
                </a:solidFill>
                <a:latin typeface="Ubuntu" panose="020B0504030602030204" pitchFamily="34" charset="0"/>
                <a:cs typeface="Ubuntu"/>
              </a:rPr>
              <a:t>możesz  </a:t>
            </a:r>
            <a:br>
              <a:rPr lang="pl-PL" sz="2400" spc="-20" dirty="0">
                <a:solidFill>
                  <a:prstClr val="black"/>
                </a:solidFill>
                <a:latin typeface="Ubuntu" panose="020B0504030602030204" pitchFamily="34" charset="0"/>
                <a:cs typeface="Ubuntu"/>
              </a:rPr>
            </a:br>
            <a:r>
              <a:rPr lang="pl-PL" sz="2400" spc="-5" dirty="0">
                <a:solidFill>
                  <a:prstClr val="black"/>
                </a:solidFill>
                <a:latin typeface="Ubuntu" panose="020B0504030602030204" pitchFamily="34" charset="0"/>
                <a:cs typeface="Ubuntu"/>
              </a:rPr>
              <a:t>skorzystać, </a:t>
            </a:r>
            <a:r>
              <a:rPr lang="pl-PL" sz="2400" dirty="0">
                <a:solidFill>
                  <a:prstClr val="black"/>
                </a:solidFill>
                <a:latin typeface="Ubuntu" panose="020B0504030602030204" pitchFamily="34" charset="0"/>
                <a:cs typeface="Ubuntu"/>
              </a:rPr>
              <a:t>m.in. gdy</a:t>
            </a:r>
            <a:r>
              <a:rPr lang="pl-PL" sz="2400" spc="-85" dirty="0">
                <a:solidFill>
                  <a:prstClr val="black"/>
                </a:solidFill>
                <a:latin typeface="Ubuntu" panose="020B0504030602030204" pitchFamily="34" charset="0"/>
                <a:cs typeface="Ubuntu"/>
              </a:rPr>
              <a:t> </a:t>
            </a:r>
            <a:r>
              <a:rPr lang="pl-PL" sz="2400" spc="-5" dirty="0">
                <a:solidFill>
                  <a:prstClr val="black"/>
                </a:solidFill>
                <a:latin typeface="Ubuntu" panose="020B0504030602030204" pitchFamily="34" charset="0"/>
                <a:cs typeface="Ubuntu"/>
              </a:rPr>
              <a:t>jesteś</a:t>
            </a:r>
            <a:br>
              <a:rPr lang="pl-PL" sz="2400" spc="-5" dirty="0">
                <a:solidFill>
                  <a:prstClr val="black"/>
                </a:solidFill>
                <a:latin typeface="Ubuntu" panose="020B0504030602030204" pitchFamily="34" charset="0"/>
                <a:cs typeface="Ubuntu"/>
              </a:rPr>
            </a:br>
            <a:r>
              <a:rPr lang="pl-PL" sz="2400" dirty="0">
                <a:solidFill>
                  <a:prstClr val="black"/>
                </a:solidFill>
                <a:latin typeface="Ubuntu" panose="020B0504030602030204" pitchFamily="34" charset="0"/>
                <a:cs typeface="Ubuntu"/>
              </a:rPr>
              <a:t>dzieckiem  albo małżonkiem</a:t>
            </a:r>
            <a:br>
              <a:rPr lang="pl-PL" sz="2400" dirty="0">
                <a:solidFill>
                  <a:prstClr val="black"/>
                </a:solidFill>
                <a:latin typeface="Ubuntu" panose="020B0504030602030204" pitchFamily="34" charset="0"/>
                <a:cs typeface="Ubuntu"/>
              </a:rPr>
            </a:br>
            <a:r>
              <a:rPr lang="pl-PL" sz="2400" dirty="0">
                <a:solidFill>
                  <a:prstClr val="black"/>
                </a:solidFill>
                <a:latin typeface="Ubuntu" panose="020B0504030602030204" pitchFamily="34" charset="0"/>
                <a:cs typeface="Ubuntu"/>
              </a:rPr>
              <a:t>zmarłej osoby.</a:t>
            </a:r>
          </a:p>
          <a:p>
            <a:pPr marR="415925" lvl="0">
              <a:spcAft>
                <a:spcPts val="1200"/>
              </a:spcAft>
            </a:pPr>
            <a:r>
              <a:rPr lang="pl-PL" sz="2400" dirty="0">
                <a:solidFill>
                  <a:prstClr val="black"/>
                </a:solidFill>
                <a:latin typeface="Ubuntu" panose="020B0504030602030204" pitchFamily="34" charset="0"/>
                <a:cs typeface="Ubuntu"/>
              </a:rPr>
              <a:t>Musisz spełnić warunki  </a:t>
            </a:r>
            <a:br>
              <a:rPr lang="pl-PL" sz="2400" dirty="0">
                <a:solidFill>
                  <a:prstClr val="black"/>
                </a:solidFill>
                <a:latin typeface="Ubuntu" panose="020B0504030602030204" pitchFamily="34" charset="0"/>
                <a:cs typeface="Ubuntu"/>
              </a:rPr>
            </a:br>
            <a:r>
              <a:rPr lang="pl-PL" sz="2400" dirty="0">
                <a:solidFill>
                  <a:prstClr val="black"/>
                </a:solidFill>
                <a:latin typeface="Ubuntu" panose="020B0504030602030204" pitchFamily="34" charset="0"/>
                <a:cs typeface="Ubuntu"/>
              </a:rPr>
              <a:t>określone w</a:t>
            </a:r>
            <a:r>
              <a:rPr lang="pl-PL" sz="2400" spc="-95" dirty="0">
                <a:solidFill>
                  <a:prstClr val="black"/>
                </a:solidFill>
                <a:latin typeface="Ubuntu" panose="020B0504030602030204" pitchFamily="34" charset="0"/>
                <a:cs typeface="Ubuntu"/>
              </a:rPr>
              <a:t> </a:t>
            </a:r>
            <a:r>
              <a:rPr lang="pl-PL" sz="2400" spc="-5" dirty="0">
                <a:solidFill>
                  <a:prstClr val="black"/>
                </a:solidFill>
                <a:latin typeface="Ubuntu" panose="020B0504030602030204" pitchFamily="34" charset="0"/>
                <a:cs typeface="Ubuntu"/>
              </a:rPr>
              <a:t>przepisach.  </a:t>
            </a:r>
            <a:endParaRPr lang="pl-PL" sz="2400" dirty="0">
              <a:solidFill>
                <a:prstClr val="black"/>
              </a:solidFill>
              <a:latin typeface="Ubuntu" panose="020B0504030602030204" pitchFamily="34" charset="0"/>
              <a:cs typeface="Ubuntu"/>
            </a:endParaRPr>
          </a:p>
        </p:txBody>
      </p:sp>
      <p:pic>
        <p:nvPicPr>
          <p:cNvPr id="13" name="Obraz 1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300" y="277653"/>
            <a:ext cx="1806846" cy="2645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4" descr="Rysunek. Trumna na katafalku, obok stoją kobieta i dziewczynka ubrane na czarno."/>
          <p:cNvSpPr/>
          <p:nvPr/>
        </p:nvSpPr>
        <p:spPr>
          <a:xfrm>
            <a:off x="5448300" y="2348623"/>
            <a:ext cx="4350645" cy="36208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0103388" y="2327295"/>
            <a:ext cx="215444" cy="698500"/>
          </a:xfrm>
          <a:prstGeom prst="rect">
            <a:avLst/>
          </a:prstGeom>
        </p:spPr>
        <p:txBody>
          <a:bodyPr vert="vert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Lekcja</a:t>
            </a:r>
            <a:r>
              <a:rPr sz="1400" spc="-6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3</a:t>
            </a:r>
            <a:endParaRPr sz="1400" dirty="0">
              <a:latin typeface="Ubuntu" panose="020B0504030602030204" pitchFamily="34" charset="0"/>
              <a:cs typeface="Ubuntu-Medium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0" y="2044077"/>
            <a:ext cx="540385" cy="5336540"/>
          </a:xfrm>
          <a:custGeom>
            <a:avLst/>
            <a:gdLst/>
            <a:ahLst/>
            <a:cxnLst/>
            <a:rect l="l" t="t" r="r" b="b"/>
            <a:pathLst>
              <a:path w="540385" h="5336540">
                <a:moveTo>
                  <a:pt x="0" y="5335917"/>
                </a:moveTo>
                <a:lnTo>
                  <a:pt x="540004" y="5335917"/>
                </a:lnTo>
                <a:lnTo>
                  <a:pt x="540004" y="0"/>
                </a:lnTo>
                <a:lnTo>
                  <a:pt x="0" y="0"/>
                </a:lnTo>
                <a:lnTo>
                  <a:pt x="0" y="5335917"/>
                </a:lnTo>
                <a:close/>
              </a:path>
            </a:pathLst>
          </a:custGeom>
          <a:solidFill>
            <a:srgbClr val="A5C7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49096" y="2061946"/>
            <a:ext cx="5976000" cy="4460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50570">
              <a:lnSpc>
                <a:spcPts val="2615"/>
              </a:lnSpc>
              <a:spcBef>
                <a:spcPts val="600"/>
              </a:spcBef>
            </a:pPr>
            <a:r>
              <a:rPr lang="pl-PL" sz="2400" dirty="0">
                <a:latin typeface="Ubuntu"/>
                <a:cs typeface="Ubuntu"/>
              </a:rPr>
              <a:t>Otrzymasz go, jeśli pokryjesz </a:t>
            </a:r>
            <a:r>
              <a:rPr lang="pl-PL" sz="2400" dirty="0" smtClean="0">
                <a:latin typeface="Ubuntu"/>
                <a:cs typeface="Ubuntu"/>
              </a:rPr>
              <a:t>koszty </a:t>
            </a:r>
            <a:r>
              <a:rPr lang="pl-PL" sz="2400" dirty="0">
                <a:latin typeface="Ubuntu"/>
                <a:cs typeface="Ubuntu"/>
              </a:rPr>
              <a:t>pogrzebu osoby, która była objęta ubezpieczeniem społecznym, </a:t>
            </a:r>
            <a:r>
              <a:rPr lang="pl-PL" sz="2400" dirty="0" smtClean="0">
                <a:latin typeface="Ubuntu"/>
                <a:cs typeface="Ubuntu"/>
              </a:rPr>
              <a:t/>
            </a:r>
            <a:br>
              <a:rPr lang="pl-PL" sz="2400" dirty="0" smtClean="0">
                <a:latin typeface="Ubuntu"/>
                <a:cs typeface="Ubuntu"/>
              </a:rPr>
            </a:br>
            <a:r>
              <a:rPr lang="pl-PL" sz="2400" dirty="0" smtClean="0">
                <a:latin typeface="Ubuntu"/>
                <a:cs typeface="Ubuntu"/>
              </a:rPr>
              <a:t>czyli </a:t>
            </a:r>
            <a:r>
              <a:rPr lang="pl-PL" sz="2400" dirty="0">
                <a:latin typeface="Ubuntu"/>
                <a:cs typeface="Ubuntu"/>
              </a:rPr>
              <a:t>na przykład</a:t>
            </a:r>
            <a:r>
              <a:rPr lang="pl-PL" sz="2400" dirty="0" smtClean="0">
                <a:latin typeface="Ubuntu"/>
                <a:cs typeface="Ubuntu"/>
              </a:rPr>
              <a:t>:</a:t>
            </a:r>
          </a:p>
          <a:p>
            <a:pPr marL="1077913" lvl="1">
              <a:lnSpc>
                <a:spcPts val="2615"/>
              </a:lnSpc>
              <a:spcBef>
                <a:spcPts val="600"/>
              </a:spcBef>
            </a:pPr>
            <a:r>
              <a:rPr sz="2400" spc="-10" dirty="0" err="1" smtClean="0">
                <a:latin typeface="Ubuntu"/>
                <a:cs typeface="Ubuntu"/>
              </a:rPr>
              <a:t>osoby</a:t>
            </a:r>
            <a:r>
              <a:rPr sz="2400" spc="-10" dirty="0" smtClean="0">
                <a:latin typeface="Ubuntu"/>
                <a:cs typeface="Ubuntu"/>
              </a:rPr>
              <a:t> </a:t>
            </a:r>
            <a:r>
              <a:rPr sz="2400" spc="-5" dirty="0" err="1" smtClean="0">
                <a:latin typeface="Ubuntu"/>
                <a:cs typeface="Ubuntu"/>
              </a:rPr>
              <a:t>ubezpieczonej</a:t>
            </a:r>
            <a:r>
              <a:rPr sz="2400" spc="-5" dirty="0" smtClean="0">
                <a:latin typeface="Ubuntu"/>
                <a:cs typeface="Ubuntu"/>
              </a:rPr>
              <a:t>,  </a:t>
            </a:r>
            <a:r>
              <a:rPr lang="pl-PL" sz="2400" spc="-5" dirty="0" smtClean="0">
                <a:latin typeface="Ubuntu"/>
                <a:cs typeface="Ubuntu"/>
              </a:rPr>
              <a:t/>
            </a:r>
            <a:br>
              <a:rPr lang="pl-PL" sz="2400" spc="-5" dirty="0" smtClean="0">
                <a:latin typeface="Ubuntu"/>
                <a:cs typeface="Ubuntu"/>
              </a:rPr>
            </a:br>
            <a:r>
              <a:rPr sz="2400" dirty="0" smtClean="0">
                <a:latin typeface="Ubuntu"/>
                <a:cs typeface="Ubuntu"/>
              </a:rPr>
              <a:t>np.</a:t>
            </a:r>
            <a:r>
              <a:rPr sz="2400" spc="-5" dirty="0" smtClean="0">
                <a:latin typeface="Ubuntu"/>
                <a:cs typeface="Ubuntu"/>
              </a:rPr>
              <a:t> </a:t>
            </a:r>
            <a:r>
              <a:rPr sz="2400" spc="-10" dirty="0" err="1" smtClean="0">
                <a:latin typeface="Ubuntu"/>
                <a:cs typeface="Ubuntu"/>
              </a:rPr>
              <a:t>pracownika</a:t>
            </a:r>
            <a:r>
              <a:rPr sz="2400" spc="-10" dirty="0" smtClean="0">
                <a:latin typeface="Ubuntu"/>
                <a:cs typeface="Ubuntu"/>
              </a:rPr>
              <a:t>;</a:t>
            </a:r>
            <a:endParaRPr sz="2400" dirty="0" smtClean="0">
              <a:latin typeface="Ubuntu"/>
              <a:cs typeface="Ubuntu"/>
            </a:endParaRPr>
          </a:p>
          <a:p>
            <a:pPr marL="1080770" marR="39370" indent="-635">
              <a:lnSpc>
                <a:spcPct val="100000"/>
              </a:lnSpc>
              <a:spcBef>
                <a:spcPts val="600"/>
              </a:spcBef>
            </a:pPr>
            <a:r>
              <a:rPr sz="2400" spc="-10" dirty="0" err="1" smtClean="0">
                <a:latin typeface="Ubuntu"/>
                <a:cs typeface="Ubuntu"/>
              </a:rPr>
              <a:t>osoby</a:t>
            </a:r>
            <a:r>
              <a:rPr sz="2400" spc="-10" dirty="0">
                <a:latin typeface="Ubuntu"/>
                <a:cs typeface="Ubuntu"/>
              </a:rPr>
              <a:t>, która </a:t>
            </a:r>
            <a:r>
              <a:rPr sz="2400" dirty="0" err="1">
                <a:latin typeface="Ubuntu"/>
                <a:cs typeface="Ubuntu"/>
              </a:rPr>
              <a:t>pobierała</a:t>
            </a:r>
            <a:r>
              <a:rPr sz="2400" dirty="0">
                <a:latin typeface="Ubuntu"/>
                <a:cs typeface="Ubuntu"/>
              </a:rPr>
              <a:t> </a:t>
            </a:r>
            <a:r>
              <a:rPr sz="2400" dirty="0" err="1" smtClean="0">
                <a:latin typeface="Ubuntu"/>
                <a:cs typeface="Ubuntu"/>
              </a:rPr>
              <a:t>wypłacane</a:t>
            </a:r>
            <a:r>
              <a:rPr sz="2400" dirty="0" smtClean="0">
                <a:latin typeface="Ubuntu"/>
                <a:cs typeface="Ubuntu"/>
              </a:rPr>
              <a:t> </a:t>
            </a:r>
            <a:r>
              <a:rPr sz="2400" spc="-10" dirty="0">
                <a:latin typeface="Ubuntu"/>
                <a:cs typeface="Ubuntu"/>
              </a:rPr>
              <a:t>przez </a:t>
            </a:r>
            <a:r>
              <a:rPr sz="2400" spc="-15" dirty="0">
                <a:latin typeface="Ubuntu"/>
                <a:cs typeface="Ubuntu"/>
              </a:rPr>
              <a:t>ZUS </a:t>
            </a:r>
            <a:r>
              <a:rPr sz="2400" spc="-5" dirty="0" err="1" smtClean="0">
                <a:latin typeface="Ubuntu"/>
                <a:cs typeface="Ubuntu"/>
              </a:rPr>
              <a:t>świadczenie</a:t>
            </a:r>
            <a:r>
              <a:rPr sz="2400" spc="-5" dirty="0">
                <a:latin typeface="Ubuntu"/>
                <a:cs typeface="Ubuntu"/>
              </a:rPr>
              <a:t>, </a:t>
            </a:r>
            <a:r>
              <a:rPr lang="pl-PL" sz="2400" spc="-5" dirty="0" smtClean="0">
                <a:latin typeface="Ubuntu"/>
                <a:cs typeface="Ubuntu"/>
              </a:rPr>
              <a:t/>
            </a:r>
            <a:br>
              <a:rPr lang="pl-PL" sz="2400" spc="-5" dirty="0" smtClean="0">
                <a:latin typeface="Ubuntu"/>
                <a:cs typeface="Ubuntu"/>
              </a:rPr>
            </a:br>
            <a:r>
              <a:rPr sz="2400" dirty="0" smtClean="0">
                <a:latin typeface="Ubuntu"/>
                <a:cs typeface="Ubuntu"/>
              </a:rPr>
              <a:t>np</a:t>
            </a:r>
            <a:r>
              <a:rPr sz="2400" dirty="0">
                <a:latin typeface="Ubuntu"/>
                <a:cs typeface="Ubuntu"/>
              </a:rPr>
              <a:t>.</a:t>
            </a:r>
            <a:r>
              <a:rPr sz="2400" spc="-40" dirty="0">
                <a:latin typeface="Ubuntu"/>
                <a:cs typeface="Ubuntu"/>
              </a:rPr>
              <a:t> </a:t>
            </a:r>
            <a:r>
              <a:rPr sz="2400" dirty="0">
                <a:latin typeface="Ubuntu"/>
                <a:cs typeface="Ubuntu"/>
              </a:rPr>
              <a:t>emeryturę;</a:t>
            </a:r>
          </a:p>
          <a:p>
            <a:pPr marL="1080770" marR="5080" indent="-635">
              <a:lnSpc>
                <a:spcPct val="100000"/>
              </a:lnSpc>
              <a:spcBef>
                <a:spcPts val="600"/>
              </a:spcBef>
            </a:pPr>
            <a:r>
              <a:rPr sz="2400" dirty="0">
                <a:latin typeface="Ubuntu"/>
                <a:cs typeface="Ubuntu"/>
              </a:rPr>
              <a:t>członka </a:t>
            </a:r>
            <a:r>
              <a:rPr sz="2400" spc="-10" dirty="0">
                <a:latin typeface="Ubuntu"/>
                <a:cs typeface="Ubuntu"/>
              </a:rPr>
              <a:t>rodziny osoby  </a:t>
            </a:r>
            <a:r>
              <a:rPr sz="2400" spc="-5" dirty="0">
                <a:latin typeface="Ubuntu"/>
                <a:cs typeface="Ubuntu"/>
              </a:rPr>
              <a:t>ubezpieczonej </a:t>
            </a:r>
            <a:r>
              <a:rPr sz="2400" dirty="0">
                <a:latin typeface="Ubuntu"/>
                <a:cs typeface="Ubuntu"/>
              </a:rPr>
              <a:t>albo</a:t>
            </a:r>
            <a:r>
              <a:rPr sz="2400" spc="-65" dirty="0">
                <a:latin typeface="Ubuntu"/>
                <a:cs typeface="Ubuntu"/>
              </a:rPr>
              <a:t> </a:t>
            </a:r>
            <a:r>
              <a:rPr sz="2400" spc="5" dirty="0" err="1">
                <a:latin typeface="Ubuntu"/>
                <a:cs typeface="Ubuntu"/>
              </a:rPr>
              <a:t>emeryta</a:t>
            </a:r>
            <a:r>
              <a:rPr sz="2400" spc="5" dirty="0">
                <a:latin typeface="Ubuntu"/>
                <a:cs typeface="Ubuntu"/>
              </a:rPr>
              <a:t> </a:t>
            </a:r>
            <a:r>
              <a:rPr sz="2400" dirty="0" err="1" smtClean="0">
                <a:latin typeface="Ubuntu"/>
                <a:cs typeface="Ubuntu"/>
              </a:rPr>
              <a:t>lub</a:t>
            </a:r>
            <a:r>
              <a:rPr sz="2400" spc="-5" dirty="0" smtClean="0">
                <a:latin typeface="Ubuntu"/>
                <a:cs typeface="Ubuntu"/>
              </a:rPr>
              <a:t> </a:t>
            </a:r>
            <a:r>
              <a:rPr sz="2400" dirty="0">
                <a:latin typeface="Ubuntu"/>
                <a:cs typeface="Ubuntu"/>
              </a:rPr>
              <a:t>rencisty.</a:t>
            </a: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828000" y="593496"/>
            <a:ext cx="472630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latin typeface="Ubuntu" panose="020B0504030602030204" pitchFamily="34" charset="0"/>
              </a:rPr>
              <a:t>Zasiłek</a:t>
            </a:r>
            <a:r>
              <a:rPr spc="-50" dirty="0">
                <a:latin typeface="Ubuntu" panose="020B0504030602030204" pitchFamily="34" charset="0"/>
              </a:rPr>
              <a:t> </a:t>
            </a:r>
            <a:r>
              <a:rPr spc="-10" dirty="0">
                <a:latin typeface="Ubuntu" panose="020B0504030602030204" pitchFamily="34" charset="0"/>
              </a:rPr>
              <a:t>pogrzebowy</a:t>
            </a:r>
          </a:p>
        </p:txBody>
      </p:sp>
      <p:sp>
        <p:nvSpPr>
          <p:cNvPr id="15" name="object 23"/>
          <p:cNvSpPr/>
          <p:nvPr/>
        </p:nvSpPr>
        <p:spPr>
          <a:xfrm>
            <a:off x="901306" y="4312412"/>
            <a:ext cx="203593" cy="2388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23"/>
          <p:cNvSpPr/>
          <p:nvPr/>
        </p:nvSpPr>
        <p:spPr>
          <a:xfrm>
            <a:off x="901307" y="3540125"/>
            <a:ext cx="203593" cy="2388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23"/>
          <p:cNvSpPr/>
          <p:nvPr/>
        </p:nvSpPr>
        <p:spPr>
          <a:xfrm>
            <a:off x="901307" y="5446108"/>
            <a:ext cx="203593" cy="2388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Prostokąt 4"/>
          <p:cNvSpPr/>
          <p:nvPr/>
        </p:nvSpPr>
        <p:spPr>
          <a:xfrm>
            <a:off x="63244" y="2056580"/>
            <a:ext cx="413896" cy="5155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lvl="0">
              <a:lnSpc>
                <a:spcPts val="3335"/>
              </a:lnSpc>
              <a:spcBef>
                <a:spcPts val="100"/>
              </a:spcBef>
            </a:pPr>
            <a:r>
              <a:rPr lang="pl-PL" sz="3000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6</a:t>
            </a:r>
            <a:endParaRPr lang="pl-PL" sz="3000" dirty="0">
              <a:solidFill>
                <a:prstClr val="black"/>
              </a:solidFill>
              <a:latin typeface="Ubuntu" panose="020B0504030602030204" pitchFamily="34" charset="0"/>
              <a:cs typeface="Ubuntu-Medium"/>
            </a:endParaRPr>
          </a:p>
        </p:txBody>
      </p:sp>
      <p:pic>
        <p:nvPicPr>
          <p:cNvPr id="19" name="Obraz 1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300" y="277653"/>
            <a:ext cx="1806846" cy="2645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044077"/>
            <a:ext cx="540385" cy="5336540"/>
          </a:xfrm>
          <a:custGeom>
            <a:avLst/>
            <a:gdLst/>
            <a:ahLst/>
            <a:cxnLst/>
            <a:rect l="l" t="t" r="r" b="b"/>
            <a:pathLst>
              <a:path w="540385" h="5336540">
                <a:moveTo>
                  <a:pt x="0" y="5335917"/>
                </a:moveTo>
                <a:lnTo>
                  <a:pt x="540004" y="5335917"/>
                </a:lnTo>
                <a:lnTo>
                  <a:pt x="540004" y="0"/>
                </a:lnTo>
                <a:lnTo>
                  <a:pt x="0" y="0"/>
                </a:lnTo>
                <a:lnTo>
                  <a:pt x="0" y="5335917"/>
                </a:lnTo>
                <a:close/>
              </a:path>
            </a:pathLst>
          </a:custGeom>
          <a:solidFill>
            <a:srgbClr val="A5C7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0103388" y="2327295"/>
            <a:ext cx="215444" cy="698500"/>
          </a:xfrm>
          <a:prstGeom prst="rect">
            <a:avLst/>
          </a:prstGeom>
        </p:spPr>
        <p:txBody>
          <a:bodyPr vert="vert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Lekcja</a:t>
            </a:r>
            <a:r>
              <a:rPr sz="1400" spc="-6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3</a:t>
            </a:r>
            <a:endParaRPr sz="1400" dirty="0">
              <a:latin typeface="Ubuntu" panose="020B0504030602030204" pitchFamily="34" charset="0"/>
              <a:cs typeface="Ubuntu-Medium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828000" y="593496"/>
            <a:ext cx="472630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latin typeface="Ubuntu" panose="020B0504030602030204" pitchFamily="34" charset="0"/>
              </a:rPr>
              <a:t>Zasiłek</a:t>
            </a:r>
            <a:r>
              <a:rPr spc="-50" dirty="0">
                <a:latin typeface="Ubuntu" panose="020B0504030602030204" pitchFamily="34" charset="0"/>
              </a:rPr>
              <a:t> </a:t>
            </a:r>
            <a:r>
              <a:rPr spc="-10" dirty="0">
                <a:latin typeface="Ubuntu" panose="020B0504030602030204" pitchFamily="34" charset="0"/>
              </a:rPr>
              <a:t>pogrzebowy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149096" y="2061946"/>
            <a:ext cx="24193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7</a:t>
            </a:r>
            <a:endParaRPr sz="3000" dirty="0">
              <a:latin typeface="Ubuntu" panose="020B0504030602030204" pitchFamily="34" charset="0"/>
              <a:cs typeface="Ubuntu-Medium"/>
            </a:endParaRPr>
          </a:p>
        </p:txBody>
      </p:sp>
      <p:sp>
        <p:nvSpPr>
          <p:cNvPr id="13" name="object 13" descr="Rysunek. Trumna na katafalku, obok stoją kobieta i dziewczynka ubrane na czarno."/>
          <p:cNvSpPr/>
          <p:nvPr/>
        </p:nvSpPr>
        <p:spPr>
          <a:xfrm>
            <a:off x="5400480" y="2575193"/>
            <a:ext cx="4499525" cy="37447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" name="Obraz 1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300" y="277653"/>
            <a:ext cx="1806846" cy="264538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887298" y="2092325"/>
            <a:ext cx="5475402" cy="2228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A5C715"/>
                </a:solidFill>
                <a:latin typeface="Ubuntu"/>
                <a:cs typeface="Ubuntu"/>
              </a:rPr>
              <a:t>Jeśli </a:t>
            </a:r>
            <a:r>
              <a:rPr sz="2400" b="1" spc="-10" dirty="0">
                <a:solidFill>
                  <a:srgbClr val="A5C715"/>
                </a:solidFill>
                <a:latin typeface="Ubuntu"/>
                <a:cs typeface="Ubuntu"/>
              </a:rPr>
              <a:t>jesteś </a:t>
            </a:r>
            <a:r>
              <a:rPr sz="2400" b="1" dirty="0" err="1">
                <a:solidFill>
                  <a:srgbClr val="A5C715"/>
                </a:solidFill>
                <a:latin typeface="Ubuntu"/>
                <a:cs typeface="Ubuntu"/>
              </a:rPr>
              <a:t>członkiem</a:t>
            </a:r>
            <a:r>
              <a:rPr sz="2400" b="1" spc="-105" dirty="0">
                <a:solidFill>
                  <a:srgbClr val="A5C715"/>
                </a:solidFill>
                <a:latin typeface="Ubuntu"/>
                <a:cs typeface="Ubuntu"/>
              </a:rPr>
              <a:t> </a:t>
            </a:r>
            <a:r>
              <a:rPr sz="2400" b="1" spc="-10" dirty="0" err="1">
                <a:solidFill>
                  <a:srgbClr val="A5C715"/>
                </a:solidFill>
                <a:latin typeface="Ubuntu"/>
                <a:cs typeface="Ubuntu"/>
              </a:rPr>
              <a:t>rodziny</a:t>
            </a:r>
            <a:r>
              <a:rPr lang="pl-PL" sz="2400" b="1" spc="-10" dirty="0">
                <a:solidFill>
                  <a:srgbClr val="A5C715"/>
                </a:solidFill>
                <a:latin typeface="Ubuntu"/>
                <a:cs typeface="Ubuntu"/>
              </a:rPr>
              <a:t> osoby zmarłej </a:t>
            </a:r>
            <a:r>
              <a:rPr sz="2400" dirty="0" err="1">
                <a:latin typeface="Ubuntu"/>
                <a:cs typeface="Ubuntu"/>
              </a:rPr>
              <a:t>i</a:t>
            </a:r>
            <a:r>
              <a:rPr sz="2400" dirty="0">
                <a:latin typeface="Ubuntu"/>
                <a:cs typeface="Ubuntu"/>
              </a:rPr>
              <a:t> </a:t>
            </a:r>
            <a:r>
              <a:rPr sz="2400" spc="-5" dirty="0">
                <a:latin typeface="Ubuntu"/>
                <a:cs typeface="Ubuntu"/>
              </a:rPr>
              <a:t>organizujesz  </a:t>
            </a:r>
            <a:r>
              <a:rPr sz="2400" spc="-10" dirty="0">
                <a:latin typeface="Ubuntu"/>
                <a:cs typeface="Ubuntu"/>
              </a:rPr>
              <a:t>pogrzeb, </a:t>
            </a:r>
            <a:r>
              <a:rPr sz="2400" dirty="0" err="1" smtClean="0">
                <a:latin typeface="Ubuntu"/>
                <a:cs typeface="Ubuntu"/>
              </a:rPr>
              <a:t>dostanies</a:t>
            </a:r>
            <a:r>
              <a:rPr lang="pl-PL" sz="2400" dirty="0" smtClean="0">
                <a:latin typeface="Ubuntu"/>
                <a:cs typeface="Ubuntu"/>
              </a:rPr>
              <a:t>z 4 tys. zł zasiłku do końca 2025 r., a od </a:t>
            </a:r>
            <a:r>
              <a:rPr lang="pl-PL" sz="2400" dirty="0" smtClean="0">
                <a:latin typeface="Ubuntu"/>
                <a:cs typeface="Ubuntu"/>
              </a:rPr>
              <a:t>1 stycznia </a:t>
            </a:r>
            <a:r>
              <a:rPr lang="pl-PL" sz="2400" dirty="0" smtClean="0">
                <a:latin typeface="Ubuntu"/>
                <a:cs typeface="Ubuntu"/>
              </a:rPr>
              <a:t>2026 r. – 7 tys. zł (</a:t>
            </a:r>
            <a:r>
              <a:rPr sz="2400" dirty="0" err="1" smtClean="0">
                <a:latin typeface="Ubuntu"/>
                <a:cs typeface="Ubuntu"/>
              </a:rPr>
              <a:t>nie</a:t>
            </a:r>
            <a:r>
              <a:rPr sz="2400" dirty="0" smtClean="0">
                <a:latin typeface="Ubuntu"/>
                <a:cs typeface="Ubuntu"/>
              </a:rPr>
              <a:t> </a:t>
            </a:r>
            <a:r>
              <a:rPr sz="2400" dirty="0">
                <a:latin typeface="Ubuntu"/>
                <a:cs typeface="Ubuntu"/>
              </a:rPr>
              <a:t>ma</a:t>
            </a:r>
            <a:r>
              <a:rPr sz="2400" spc="-40" dirty="0">
                <a:latin typeface="Ubuntu"/>
                <a:cs typeface="Ubuntu"/>
              </a:rPr>
              <a:t> </a:t>
            </a:r>
            <a:r>
              <a:rPr sz="2400" spc="-5" dirty="0" err="1">
                <a:latin typeface="Ubuntu"/>
                <a:cs typeface="Ubuntu"/>
              </a:rPr>
              <a:t>znaczenia</a:t>
            </a:r>
            <a:r>
              <a:rPr sz="2400" spc="-5" dirty="0" smtClean="0">
                <a:latin typeface="Ubuntu"/>
                <a:cs typeface="Ubuntu"/>
              </a:rPr>
              <a:t>,</a:t>
            </a:r>
            <a:r>
              <a:rPr lang="pl-PL" sz="2400" spc="-5" dirty="0" smtClean="0">
                <a:latin typeface="Ubuntu"/>
                <a:cs typeface="Ubuntu"/>
              </a:rPr>
              <a:t> </a:t>
            </a:r>
            <a:r>
              <a:rPr lang="pl-PL" sz="2400" dirty="0" smtClean="0">
                <a:latin typeface="Ubuntu"/>
                <a:cs typeface="Ubuntu"/>
              </a:rPr>
              <a:t>w </a:t>
            </a:r>
            <a:r>
              <a:rPr lang="pl-PL" sz="2400" dirty="0">
                <a:latin typeface="Ubuntu"/>
                <a:cs typeface="Ubuntu"/>
              </a:rPr>
              <a:t>jakiej wysokości</a:t>
            </a:r>
            <a:r>
              <a:rPr sz="2400" dirty="0" smtClean="0">
                <a:latin typeface="Ubuntu"/>
                <a:cs typeface="Ubuntu"/>
              </a:rPr>
              <a:t> </a:t>
            </a:r>
            <a:r>
              <a:rPr sz="2400" dirty="0">
                <a:latin typeface="Ubuntu"/>
                <a:cs typeface="Ubuntu"/>
              </a:rPr>
              <a:t>poniosłeś</a:t>
            </a:r>
            <a:r>
              <a:rPr sz="2400" spc="-10" dirty="0">
                <a:latin typeface="Ubuntu"/>
                <a:cs typeface="Ubuntu"/>
              </a:rPr>
              <a:t> </a:t>
            </a:r>
            <a:r>
              <a:rPr sz="2400" spc="-15" dirty="0">
                <a:latin typeface="Ubuntu"/>
                <a:cs typeface="Ubuntu"/>
              </a:rPr>
              <a:t>koszty).</a:t>
            </a:r>
            <a:endParaRPr sz="2400" dirty="0">
              <a:latin typeface="Ubuntu"/>
              <a:cs typeface="Ubuntu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87299" y="4576242"/>
            <a:ext cx="5627801" cy="18594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A5C715"/>
                </a:solidFill>
                <a:latin typeface="Ubuntu"/>
                <a:cs typeface="Ubuntu"/>
              </a:rPr>
              <a:t>Jeśli nie </a:t>
            </a:r>
            <a:r>
              <a:rPr sz="2400" b="1" spc="-10" dirty="0">
                <a:solidFill>
                  <a:srgbClr val="A5C715"/>
                </a:solidFill>
                <a:latin typeface="Ubuntu"/>
                <a:cs typeface="Ubuntu"/>
              </a:rPr>
              <a:t>jesteś </a:t>
            </a:r>
            <a:r>
              <a:rPr sz="2400" b="1" dirty="0">
                <a:solidFill>
                  <a:srgbClr val="A5C715"/>
                </a:solidFill>
                <a:latin typeface="Ubuntu"/>
                <a:cs typeface="Ubuntu"/>
              </a:rPr>
              <a:t>członkiem  </a:t>
            </a:r>
            <a:r>
              <a:rPr sz="2400" b="1" spc="-10" dirty="0">
                <a:solidFill>
                  <a:srgbClr val="A5C715"/>
                </a:solidFill>
                <a:latin typeface="Ubuntu"/>
                <a:cs typeface="Ubuntu"/>
              </a:rPr>
              <a:t>rodziny osoby </a:t>
            </a:r>
            <a:r>
              <a:rPr sz="2400" b="1" dirty="0">
                <a:solidFill>
                  <a:srgbClr val="A5C715"/>
                </a:solidFill>
                <a:latin typeface="Ubuntu"/>
                <a:cs typeface="Ubuntu"/>
              </a:rPr>
              <a:t>zmarłej</a:t>
            </a:r>
            <a:r>
              <a:rPr sz="2400" dirty="0">
                <a:latin typeface="Ubuntu"/>
                <a:cs typeface="Ubuntu"/>
              </a:rPr>
              <a:t>,  otrzymasz </a:t>
            </a:r>
            <a:r>
              <a:rPr sz="2400" dirty="0" err="1">
                <a:latin typeface="Ubuntu"/>
                <a:cs typeface="Ubuntu"/>
              </a:rPr>
              <a:t>zasiłek</a:t>
            </a:r>
            <a:r>
              <a:rPr sz="2400" dirty="0">
                <a:latin typeface="Ubuntu"/>
                <a:cs typeface="Ubuntu"/>
              </a:rPr>
              <a:t> </a:t>
            </a:r>
            <a:r>
              <a:rPr lang="pl-PL" sz="2400" dirty="0" smtClean="0">
                <a:latin typeface="Ubuntu"/>
                <a:cs typeface="Ubuntu"/>
              </a:rPr>
              <a:t/>
            </a:r>
            <a:br>
              <a:rPr lang="pl-PL" sz="2400" dirty="0" smtClean="0">
                <a:latin typeface="Ubuntu"/>
                <a:cs typeface="Ubuntu"/>
              </a:rPr>
            </a:br>
            <a:r>
              <a:rPr sz="2400" dirty="0" smtClean="0">
                <a:latin typeface="Ubuntu"/>
                <a:cs typeface="Ubuntu"/>
              </a:rPr>
              <a:t>w</a:t>
            </a:r>
            <a:r>
              <a:rPr sz="2400" spc="-85" dirty="0" smtClean="0">
                <a:latin typeface="Ubuntu"/>
                <a:cs typeface="Ubuntu"/>
              </a:rPr>
              <a:t> </a:t>
            </a:r>
            <a:r>
              <a:rPr sz="2400" spc="-5" dirty="0">
                <a:latin typeface="Ubuntu"/>
                <a:cs typeface="Ubuntu"/>
              </a:rPr>
              <a:t>wysokości  </a:t>
            </a:r>
            <a:r>
              <a:rPr sz="2400" spc="-5" dirty="0" err="1">
                <a:latin typeface="Ubuntu"/>
                <a:cs typeface="Ubuntu"/>
              </a:rPr>
              <a:t>poniesionych</a:t>
            </a:r>
            <a:r>
              <a:rPr sz="2400" spc="-5" dirty="0">
                <a:latin typeface="Ubuntu"/>
                <a:cs typeface="Ubuntu"/>
              </a:rPr>
              <a:t> </a:t>
            </a:r>
            <a:r>
              <a:rPr sz="2400" spc="-25" dirty="0" err="1" smtClean="0">
                <a:latin typeface="Ubuntu"/>
                <a:cs typeface="Ubuntu"/>
              </a:rPr>
              <a:t>kosztów</a:t>
            </a:r>
            <a:r>
              <a:rPr lang="pl-PL" sz="2400" spc="-25" dirty="0" smtClean="0">
                <a:latin typeface="Ubuntu"/>
                <a:cs typeface="Ubuntu"/>
              </a:rPr>
              <a:t> </a:t>
            </a:r>
            <a:r>
              <a:rPr sz="2400" dirty="0" smtClean="0">
                <a:latin typeface="Ubuntu"/>
                <a:cs typeface="Ubuntu"/>
              </a:rPr>
              <a:t> </a:t>
            </a:r>
            <a:r>
              <a:rPr sz="2400" dirty="0">
                <a:latin typeface="Ubuntu"/>
                <a:cs typeface="Ubuntu"/>
              </a:rPr>
              <a:t>maksymalnie 4 tys.</a:t>
            </a:r>
            <a:r>
              <a:rPr sz="2400" spc="-25" dirty="0">
                <a:latin typeface="Ubuntu"/>
                <a:cs typeface="Ubuntu"/>
              </a:rPr>
              <a:t> </a:t>
            </a:r>
            <a:r>
              <a:rPr lang="pl-PL" sz="2400" dirty="0" smtClean="0">
                <a:latin typeface="Ubuntu"/>
                <a:cs typeface="Ubuntu"/>
              </a:rPr>
              <a:t>z</a:t>
            </a:r>
            <a:r>
              <a:rPr sz="2400" dirty="0" smtClean="0">
                <a:latin typeface="Ubuntu"/>
                <a:cs typeface="Ubuntu"/>
              </a:rPr>
              <a:t>ł</a:t>
            </a:r>
            <a:r>
              <a:rPr lang="pl-PL" sz="2400" dirty="0" smtClean="0">
                <a:latin typeface="Ubuntu"/>
                <a:cs typeface="Ubuntu"/>
              </a:rPr>
              <a:t> do końca </a:t>
            </a:r>
            <a:br>
              <a:rPr lang="pl-PL" sz="2400" dirty="0" smtClean="0">
                <a:latin typeface="Ubuntu"/>
                <a:cs typeface="Ubuntu"/>
              </a:rPr>
            </a:br>
            <a:r>
              <a:rPr lang="pl-PL" sz="2400" dirty="0" smtClean="0">
                <a:latin typeface="Ubuntu"/>
                <a:cs typeface="Ubuntu"/>
              </a:rPr>
              <a:t>2025 r., a od </a:t>
            </a:r>
            <a:r>
              <a:rPr lang="pl-PL" sz="2400" dirty="0" smtClean="0">
                <a:latin typeface="Ubuntu"/>
                <a:cs typeface="Ubuntu"/>
              </a:rPr>
              <a:t>1 stycznia </a:t>
            </a:r>
            <a:r>
              <a:rPr lang="pl-PL" sz="2400" dirty="0" smtClean="0">
                <a:latin typeface="Ubuntu"/>
                <a:cs typeface="Ubuntu"/>
              </a:rPr>
              <a:t>2026 r. – 7 tys. zł</a:t>
            </a:r>
            <a:r>
              <a:rPr sz="2400" dirty="0" smtClean="0">
                <a:latin typeface="Ubuntu"/>
                <a:cs typeface="Ubuntu"/>
              </a:rPr>
              <a:t>.</a:t>
            </a:r>
            <a:endParaRPr sz="2400" dirty="0">
              <a:latin typeface="Ubuntu"/>
              <a:cs typeface="Ubuntu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044077"/>
            <a:ext cx="540385" cy="5336540"/>
          </a:xfrm>
          <a:custGeom>
            <a:avLst/>
            <a:gdLst/>
            <a:ahLst/>
            <a:cxnLst/>
            <a:rect l="l" t="t" r="r" b="b"/>
            <a:pathLst>
              <a:path w="540385" h="5336540">
                <a:moveTo>
                  <a:pt x="0" y="5335917"/>
                </a:moveTo>
                <a:lnTo>
                  <a:pt x="540004" y="5335917"/>
                </a:lnTo>
                <a:lnTo>
                  <a:pt x="540004" y="0"/>
                </a:lnTo>
                <a:lnTo>
                  <a:pt x="0" y="0"/>
                </a:lnTo>
                <a:lnTo>
                  <a:pt x="0" y="5335917"/>
                </a:lnTo>
                <a:close/>
              </a:path>
            </a:pathLst>
          </a:custGeom>
          <a:solidFill>
            <a:srgbClr val="A5C7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0103388" y="2327295"/>
            <a:ext cx="215444" cy="698500"/>
          </a:xfrm>
          <a:prstGeom prst="rect">
            <a:avLst/>
          </a:prstGeom>
        </p:spPr>
        <p:txBody>
          <a:bodyPr vert="vert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Lekcja</a:t>
            </a:r>
            <a:r>
              <a:rPr sz="1400" spc="-6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3</a:t>
            </a:r>
            <a:endParaRPr sz="1400" dirty="0">
              <a:latin typeface="Ubuntu" panose="020B0504030602030204" pitchFamily="34" charset="0"/>
              <a:cs typeface="Ubuntu-Medium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28000" y="593496"/>
            <a:ext cx="8714023" cy="6155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latin typeface="Ubuntu" panose="020B0504030602030204" pitchFamily="34" charset="0"/>
              </a:rPr>
              <a:t>Świadczenia </a:t>
            </a:r>
            <a:r>
              <a:rPr dirty="0">
                <a:latin typeface="Ubuntu" panose="020B0504030602030204" pitchFamily="34" charset="0"/>
              </a:rPr>
              <a:t>z </a:t>
            </a:r>
            <a:r>
              <a:rPr spc="-10" dirty="0">
                <a:latin typeface="Ubuntu" panose="020B0504030602030204" pitchFamily="34" charset="0"/>
              </a:rPr>
              <a:t>ubezpieczenia  </a:t>
            </a:r>
            <a:r>
              <a:rPr spc="5" dirty="0">
                <a:latin typeface="Ubuntu" panose="020B0504030602030204" pitchFamily="34" charset="0"/>
              </a:rPr>
              <a:t>emerytalnego</a:t>
            </a:r>
          </a:p>
        </p:txBody>
      </p:sp>
      <p:sp>
        <p:nvSpPr>
          <p:cNvPr id="10" name="object 10" descr="Rysunek. Para starszych osób idzie zadowolona przez park."/>
          <p:cNvSpPr/>
          <p:nvPr/>
        </p:nvSpPr>
        <p:spPr>
          <a:xfrm>
            <a:off x="4535995" y="2102040"/>
            <a:ext cx="4824006" cy="4680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887299" y="3145515"/>
            <a:ext cx="2607310" cy="2585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76835">
              <a:lnSpc>
                <a:spcPct val="100000"/>
              </a:lnSpc>
              <a:spcBef>
                <a:spcPts val="100"/>
              </a:spcBef>
            </a:pPr>
            <a:r>
              <a:rPr sz="2400" spc="5" dirty="0">
                <a:latin typeface="Ubuntu"/>
                <a:cs typeface="Ubuntu"/>
              </a:rPr>
              <a:t>Emerytura </a:t>
            </a:r>
            <a:r>
              <a:rPr sz="2400" dirty="0">
                <a:latin typeface="Ubuntu"/>
                <a:cs typeface="Ubuntu"/>
              </a:rPr>
              <a:t>ma  zabezpieczyć</a:t>
            </a:r>
            <a:r>
              <a:rPr sz="2400" spc="-85" dirty="0">
                <a:latin typeface="Ubuntu"/>
                <a:cs typeface="Ubuntu"/>
              </a:rPr>
              <a:t> </a:t>
            </a:r>
            <a:r>
              <a:rPr sz="2400" spc="-60" dirty="0">
                <a:latin typeface="Ubuntu"/>
                <a:cs typeface="Ubuntu"/>
              </a:rPr>
              <a:t>Twój  </a:t>
            </a:r>
            <a:r>
              <a:rPr sz="2400" spc="-15" dirty="0">
                <a:latin typeface="Ubuntu"/>
                <a:cs typeface="Ubuntu"/>
              </a:rPr>
              <a:t>byt </a:t>
            </a:r>
            <a:r>
              <a:rPr sz="2400" dirty="0">
                <a:latin typeface="Ubuntu"/>
                <a:cs typeface="Ubuntu"/>
              </a:rPr>
              <a:t>na starość,  gdy z</a:t>
            </a:r>
            <a:r>
              <a:rPr sz="2400" spc="-15" dirty="0">
                <a:latin typeface="Ubuntu"/>
                <a:cs typeface="Ubuntu"/>
              </a:rPr>
              <a:t> powodu</a:t>
            </a:r>
            <a:endParaRPr sz="2400">
              <a:latin typeface="Ubuntu"/>
              <a:cs typeface="Ubuntu"/>
            </a:endParaRPr>
          </a:p>
          <a:p>
            <a:pPr marL="12700" marR="5080" algn="just">
              <a:lnSpc>
                <a:spcPct val="100000"/>
              </a:lnSpc>
            </a:pPr>
            <a:r>
              <a:rPr sz="2400" dirty="0">
                <a:latin typeface="Ubuntu"/>
                <a:cs typeface="Ubuntu"/>
              </a:rPr>
              <a:t>wieku nie</a:t>
            </a:r>
            <a:r>
              <a:rPr sz="2400" spc="-100" dirty="0">
                <a:latin typeface="Ubuntu"/>
                <a:cs typeface="Ubuntu"/>
              </a:rPr>
              <a:t> </a:t>
            </a:r>
            <a:r>
              <a:rPr sz="2400" dirty="0">
                <a:latin typeface="Ubuntu"/>
                <a:cs typeface="Ubuntu"/>
              </a:rPr>
              <a:t>będziesz  już mógł lub chciał  </a:t>
            </a:r>
            <a:r>
              <a:rPr sz="2400" spc="-10" dirty="0">
                <a:latin typeface="Ubuntu"/>
                <a:cs typeface="Ubuntu"/>
              </a:rPr>
              <a:t>pracować.</a:t>
            </a:r>
            <a:endParaRPr sz="2400">
              <a:latin typeface="Ubuntu"/>
              <a:cs typeface="Ubuntu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49096" y="2061946"/>
            <a:ext cx="24193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FFFFFF"/>
                </a:solidFill>
                <a:latin typeface="Ubuntu" panose="020B0504030602030204" pitchFamily="34" charset="0"/>
                <a:cs typeface="Ubuntu-Medium"/>
              </a:rPr>
              <a:t>8</a:t>
            </a:r>
            <a:endParaRPr sz="3000" dirty="0">
              <a:latin typeface="Ubuntu" panose="020B0504030602030204" pitchFamily="34" charset="0"/>
              <a:cs typeface="Ubuntu-Medium"/>
            </a:endParaRPr>
          </a:p>
        </p:txBody>
      </p:sp>
      <p:pic>
        <p:nvPicPr>
          <p:cNvPr id="14" name="Obraz 1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300" y="277653"/>
            <a:ext cx="1806846" cy="2645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06F6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noAutofit/>
      </a:bodyPr>
      <a:lstStyle>
        <a:defPPr marR="5080">
          <a:spcAft>
            <a:spcPts val="1200"/>
          </a:spcAft>
          <a:defRPr sz="2400" dirty="0">
            <a:solidFill>
              <a:prstClr val="black"/>
            </a:solidFill>
            <a:latin typeface="Ubuntu" panose="020B050403060203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285</TotalTime>
  <Words>584</Words>
  <Application>Microsoft Office PowerPoint</Application>
  <PresentationFormat>Niestandardowy</PresentationFormat>
  <Paragraphs>132</Paragraphs>
  <Slides>17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17</vt:i4>
      </vt:variant>
    </vt:vector>
  </HeadingPairs>
  <TitlesOfParts>
    <vt:vector size="26" baseType="lpstr">
      <vt:lpstr>Arial</vt:lpstr>
      <vt:lpstr>Caflisch Script Pro</vt:lpstr>
      <vt:lpstr>Calibri</vt:lpstr>
      <vt:lpstr>Times New Roman</vt:lpstr>
      <vt:lpstr>Ubuntu-Medium</vt:lpstr>
      <vt:lpstr>Mistral</vt:lpstr>
      <vt:lpstr>Ubuntu</vt:lpstr>
      <vt:lpstr>Ubuntu Medium</vt:lpstr>
      <vt:lpstr>Office Theme</vt:lpstr>
      <vt:lpstr>Lekcja 3: Renty i emerytury</vt:lpstr>
      <vt:lpstr>System ubezpieczeń społecznych</vt:lpstr>
      <vt:lpstr>Świadczenia z ubezpieczeń rentowych</vt:lpstr>
      <vt:lpstr>Renta z tytułu niezdolności do pracy</vt:lpstr>
      <vt:lpstr>Renta rodzinna</vt:lpstr>
      <vt:lpstr>Renta rodzinna</vt:lpstr>
      <vt:lpstr>Zasiłek pogrzebowy</vt:lpstr>
      <vt:lpstr>Zasiłek pogrzebowy</vt:lpstr>
      <vt:lpstr>Świadczenia z ubezpieczenia  emerytalnego</vt:lpstr>
      <vt:lpstr>Umowa międzypokoleniowa  (solidaryzm)</vt:lpstr>
      <vt:lpstr>Model systemu emerytalnego</vt:lpstr>
      <vt:lpstr>Emerytura – Twoja przyszłość w Twoich rękach</vt:lpstr>
      <vt:lpstr>Każda składka to wyższa emerytura</vt:lpstr>
      <vt:lpstr>Zmiany dotyczące ludności Polski</vt:lpstr>
      <vt:lpstr>Wiek emerytalny w Polsce</vt:lpstr>
      <vt:lpstr>Wiek emerytalny na świecie Wiele krajów podwyższa obecnie wiek emerytalny. Proces ten jest zwykle rozciągnięty w czasie, tzn. wiek emerytalny rośnie w różnym tempie dla różnych roczników. W większości krajów wiek emerytalny kobiet i mężczyzn jest jednakowy. </vt:lpstr>
      <vt:lpstr>Możesz sprawdzić prognozowaną  wysokość swojej emerytury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Lekcja 3: Renty i emerytury</dc:title>
  <dc:creator>Marzena</dc:creator>
  <cp:lastModifiedBy>BPL</cp:lastModifiedBy>
  <cp:revision>67</cp:revision>
  <dcterms:created xsi:type="dcterms:W3CDTF">2019-07-09T07:50:13Z</dcterms:created>
  <dcterms:modified xsi:type="dcterms:W3CDTF">2025-07-18T13:29:11Z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2019-07-09T00:00:00Z</vt:filetime>
  </property>
  <property fmtid="{D5CDD505-2E9C-101B-9397-08002B2CF9AE}" pid="3" name="Creator">
    <vt:lpwstr>Adobe InDesign 14.0 (Macintosh)</vt:lpwstr>
  </property>
  <property fmtid="{D5CDD505-2E9C-101B-9397-08002B2CF9AE}" pid="4" name="LastSaved">
    <vt:filetime>2019-07-09T00:00:00Z</vt:filetime>
  </property>
</Properties>
</file>